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87" r:id="rId2"/>
    <p:sldId id="332" r:id="rId3"/>
    <p:sldId id="335" r:id="rId4"/>
    <p:sldId id="333" r:id="rId5"/>
    <p:sldId id="339" r:id="rId6"/>
    <p:sldId id="343" r:id="rId7"/>
    <p:sldId id="358" r:id="rId8"/>
    <p:sldId id="361" r:id="rId9"/>
    <p:sldId id="363" r:id="rId10"/>
    <p:sldId id="330" r:id="rId11"/>
    <p:sldId id="331" r:id="rId12"/>
    <p:sldId id="350" r:id="rId13"/>
    <p:sldId id="351" r:id="rId14"/>
    <p:sldId id="338" r:id="rId15"/>
    <p:sldId id="353" r:id="rId16"/>
    <p:sldId id="356" r:id="rId17"/>
    <p:sldId id="354" r:id="rId18"/>
    <p:sldId id="355" r:id="rId19"/>
    <p:sldId id="357" r:id="rId20"/>
    <p:sldId id="344" r:id="rId21"/>
    <p:sldId id="349" r:id="rId22"/>
    <p:sldId id="340" r:id="rId23"/>
    <p:sldId id="313" r:id="rId24"/>
    <p:sldId id="297" r:id="rId25"/>
    <p:sldId id="282" r:id="rId26"/>
    <p:sldId id="301" r:id="rId27"/>
    <p:sldId id="302" r:id="rId28"/>
    <p:sldId id="288" r:id="rId29"/>
    <p:sldId id="346" r:id="rId30"/>
    <p:sldId id="304" r:id="rId31"/>
    <p:sldId id="289" r:id="rId32"/>
    <p:sldId id="305" r:id="rId33"/>
    <p:sldId id="295" r:id="rId34"/>
    <p:sldId id="345" r:id="rId35"/>
    <p:sldId id="348" r:id="rId36"/>
    <p:sldId id="306" r:id="rId37"/>
    <p:sldId id="341" r:id="rId38"/>
    <p:sldId id="342" r:id="rId39"/>
    <p:sldId id="359" r:id="rId40"/>
    <p:sldId id="325" r:id="rId41"/>
    <p:sldId id="326" r:id="rId42"/>
    <p:sldId id="347" r:id="rId43"/>
  </p:sldIdLst>
  <p:sldSz cx="9144000" cy="6858000" type="screen4x3"/>
  <p:notesSz cx="6858000" cy="91440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6"/>
  </p:normalViewPr>
  <p:slideViewPr>
    <p:cSldViewPr>
      <p:cViewPr varScale="1">
        <p:scale>
          <a:sx n="112" d="100"/>
          <a:sy n="112" d="100"/>
        </p:scale>
        <p:origin x="164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4" d="100"/>
          <a:sy n="114" d="100"/>
        </p:scale>
        <p:origin x="-282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DC902D-9231-574F-A3B9-CE8B6063A7A2}" type="doc">
      <dgm:prSet loTypeId="urn:microsoft.com/office/officeart/2005/8/layout/radial3" loCatId="" qsTypeId="urn:microsoft.com/office/officeart/2005/8/quickstyle/simple4" qsCatId="simple" csTypeId="urn:microsoft.com/office/officeart/2005/8/colors/accent2_3" csCatId="accent2" phldr="1"/>
      <dgm:spPr/>
      <dgm:t>
        <a:bodyPr/>
        <a:lstStyle/>
        <a:p>
          <a:endParaRPr lang="de-DE"/>
        </a:p>
      </dgm:t>
    </dgm:pt>
    <dgm:pt modelId="{8D3687FC-E705-1F4E-86A2-815F0378B4B2}">
      <dgm:prSet phldrT="[Text]" custT="1"/>
      <dgm:spPr>
        <a:solidFill>
          <a:srgbClr val="EFD07F">
            <a:alpha val="95000"/>
          </a:srgbClr>
        </a:solidFill>
      </dgm:spPr>
      <dgm:t>
        <a:bodyPr/>
        <a:lstStyle/>
        <a:p>
          <a:r>
            <a:rPr lang="de-DE" sz="3600" b="1" dirty="0" err="1"/>
            <a:t>Cooperative</a:t>
          </a:r>
          <a:endParaRPr lang="de-DE" sz="3600" b="1" dirty="0"/>
        </a:p>
        <a:p>
          <a:r>
            <a:rPr lang="de-DE" sz="4800" b="1" dirty="0"/>
            <a:t>Kraftwerk1</a:t>
          </a:r>
        </a:p>
        <a:p>
          <a:r>
            <a:rPr lang="de-DE" sz="1800" dirty="0"/>
            <a:t>founded 1995</a:t>
          </a:r>
        </a:p>
        <a:p>
          <a:r>
            <a:rPr lang="de-DE" sz="1600" dirty="0"/>
            <a:t>ca. </a:t>
          </a:r>
          <a:r>
            <a:rPr lang="de-DE" sz="2000" dirty="0"/>
            <a:t>1200 </a:t>
          </a:r>
          <a:r>
            <a:rPr lang="de-DE" sz="2000" dirty="0" err="1"/>
            <a:t>members</a:t>
          </a:r>
          <a:r>
            <a:rPr lang="de-DE" sz="2000" dirty="0"/>
            <a:t> in 2018 </a:t>
          </a:r>
        </a:p>
      </dgm:t>
    </dgm:pt>
    <dgm:pt modelId="{6D452D29-15FE-2B48-AC7B-9D7574241EA5}" type="parTrans" cxnId="{F648EC2F-1A9C-6E4E-ADA8-522D34D0EE0B}">
      <dgm:prSet/>
      <dgm:spPr/>
      <dgm:t>
        <a:bodyPr/>
        <a:lstStyle/>
        <a:p>
          <a:endParaRPr lang="de-DE"/>
        </a:p>
      </dgm:t>
    </dgm:pt>
    <dgm:pt modelId="{BA1F5F0A-EE38-7E47-889A-E4737685A9BA}" type="sibTrans" cxnId="{F648EC2F-1A9C-6E4E-ADA8-522D34D0EE0B}">
      <dgm:prSet/>
      <dgm:spPr/>
      <dgm:t>
        <a:bodyPr/>
        <a:lstStyle/>
        <a:p>
          <a:endParaRPr lang="de-DE"/>
        </a:p>
      </dgm:t>
    </dgm:pt>
    <dgm:pt modelId="{A52BB149-13FD-FA4C-90C5-7B99809A74FB}">
      <dgm:prSet phldrT="[Text]" custScaleX="126906" custScaleY="116939"/>
      <dgm:spPr/>
      <dgm:t>
        <a:bodyPr/>
        <a:lstStyle/>
        <a:p>
          <a:endParaRPr lang="de-DE"/>
        </a:p>
      </dgm:t>
    </dgm:pt>
    <dgm:pt modelId="{8E7F6F37-F089-944C-BAFE-8E4A2C2671BF}" type="parTrans" cxnId="{A27E6ABF-3445-5647-82B0-37C236E8EAB9}">
      <dgm:prSet/>
      <dgm:spPr/>
      <dgm:t>
        <a:bodyPr/>
        <a:lstStyle/>
        <a:p>
          <a:endParaRPr lang="de-DE"/>
        </a:p>
      </dgm:t>
    </dgm:pt>
    <dgm:pt modelId="{758D841F-67CD-3944-A328-1F975E1A9D24}" type="sibTrans" cxnId="{A27E6ABF-3445-5647-82B0-37C236E8EAB9}">
      <dgm:prSet/>
      <dgm:spPr/>
      <dgm:t>
        <a:bodyPr/>
        <a:lstStyle/>
        <a:p>
          <a:endParaRPr lang="de-DE"/>
        </a:p>
      </dgm:t>
    </dgm:pt>
    <dgm:pt modelId="{AC190FA6-C414-384E-8A83-3CD0C8DF5C44}" type="pres">
      <dgm:prSet presAssocID="{28DC902D-9231-574F-A3B9-CE8B6063A7A2}" presName="composite" presStyleCnt="0">
        <dgm:presLayoutVars>
          <dgm:chMax val="1"/>
          <dgm:dir/>
          <dgm:resizeHandles val="exact"/>
        </dgm:presLayoutVars>
      </dgm:prSet>
      <dgm:spPr/>
    </dgm:pt>
    <dgm:pt modelId="{61FECE9A-81A3-FB4E-85FF-27A419757911}" type="pres">
      <dgm:prSet presAssocID="{28DC902D-9231-574F-A3B9-CE8B6063A7A2}" presName="radial" presStyleCnt="0">
        <dgm:presLayoutVars>
          <dgm:animLvl val="ctr"/>
        </dgm:presLayoutVars>
      </dgm:prSet>
      <dgm:spPr/>
    </dgm:pt>
    <dgm:pt modelId="{E58526AB-4CB0-814C-B3FA-5848FFC02EF3}" type="pres">
      <dgm:prSet presAssocID="{8D3687FC-E705-1F4E-86A2-815F0378B4B2}" presName="centerShape" presStyleLbl="vennNode1" presStyleIdx="0" presStyleCnt="1" custScaleX="88519" custScaleY="89135" custLinFactNeighborX="-540" custLinFactNeighborY="533"/>
      <dgm:spPr/>
    </dgm:pt>
  </dgm:ptLst>
  <dgm:cxnLst>
    <dgm:cxn modelId="{F648EC2F-1A9C-6E4E-ADA8-522D34D0EE0B}" srcId="{28DC902D-9231-574F-A3B9-CE8B6063A7A2}" destId="{8D3687FC-E705-1F4E-86A2-815F0378B4B2}" srcOrd="0" destOrd="0" parTransId="{6D452D29-15FE-2B48-AC7B-9D7574241EA5}" sibTransId="{BA1F5F0A-EE38-7E47-889A-E4737685A9BA}"/>
    <dgm:cxn modelId="{6F4D336A-6CC5-684D-9729-31679671C9B3}" type="presOf" srcId="{8D3687FC-E705-1F4E-86A2-815F0378B4B2}" destId="{E58526AB-4CB0-814C-B3FA-5848FFC02EF3}" srcOrd="0" destOrd="0" presId="urn:microsoft.com/office/officeart/2005/8/layout/radial3"/>
    <dgm:cxn modelId="{A27E6ABF-3445-5647-82B0-37C236E8EAB9}" srcId="{28DC902D-9231-574F-A3B9-CE8B6063A7A2}" destId="{A52BB149-13FD-FA4C-90C5-7B99809A74FB}" srcOrd="1" destOrd="0" parTransId="{8E7F6F37-F089-944C-BAFE-8E4A2C2671BF}" sibTransId="{758D841F-67CD-3944-A328-1F975E1A9D24}"/>
    <dgm:cxn modelId="{E8ADCDC4-C1DF-7449-A924-6FB7C354E98E}" type="presOf" srcId="{28DC902D-9231-574F-A3B9-CE8B6063A7A2}" destId="{AC190FA6-C414-384E-8A83-3CD0C8DF5C44}" srcOrd="0" destOrd="0" presId="urn:microsoft.com/office/officeart/2005/8/layout/radial3"/>
    <dgm:cxn modelId="{FE5593D7-4FD8-2142-ADAF-F5C19B55762B}" type="presParOf" srcId="{AC190FA6-C414-384E-8A83-3CD0C8DF5C44}" destId="{61FECE9A-81A3-FB4E-85FF-27A419757911}" srcOrd="0" destOrd="0" presId="urn:microsoft.com/office/officeart/2005/8/layout/radial3"/>
    <dgm:cxn modelId="{149EC6FB-2CBC-994C-A150-EFA29753FCF7}" type="presParOf" srcId="{61FECE9A-81A3-FB4E-85FF-27A419757911}" destId="{E58526AB-4CB0-814C-B3FA-5848FFC02EF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DC902D-9231-574F-A3B9-CE8B6063A7A2}" type="doc">
      <dgm:prSet loTypeId="urn:microsoft.com/office/officeart/2005/8/layout/radial3" loCatId="" qsTypeId="urn:microsoft.com/office/officeart/2005/8/quickstyle/simple4" qsCatId="simple" csTypeId="urn:microsoft.com/office/officeart/2005/8/colors/accent2_3" csCatId="accent2" phldr="1"/>
      <dgm:spPr/>
      <dgm:t>
        <a:bodyPr/>
        <a:lstStyle/>
        <a:p>
          <a:endParaRPr lang="de-DE"/>
        </a:p>
      </dgm:t>
    </dgm:pt>
    <dgm:pt modelId="{D6304B85-F826-A54B-9EDE-F957D83F84AA}">
      <dgm:prSet phldrT="[Text]" custT="1"/>
      <dgm:spPr>
        <a:solidFill>
          <a:schemeClr val="accent1">
            <a:lumMod val="75000"/>
            <a:alpha val="96000"/>
          </a:schemeClr>
        </a:solidFill>
      </dgm:spPr>
      <dgm:t>
        <a:bodyPr/>
        <a:lstStyle/>
        <a:p>
          <a:r>
            <a:rPr lang="de-DE" sz="2400" b="1" dirty="0"/>
            <a:t>Unit 1</a:t>
          </a:r>
        </a:p>
        <a:p>
          <a:r>
            <a:rPr lang="de-DE" sz="2000" dirty="0" err="1"/>
            <a:t>since</a:t>
          </a:r>
          <a:r>
            <a:rPr lang="de-DE" sz="2000" dirty="0"/>
            <a:t> 2001</a:t>
          </a:r>
        </a:p>
        <a:p>
          <a:r>
            <a:rPr lang="de-DE" sz="2000" dirty="0"/>
            <a:t>270 </a:t>
          </a:r>
          <a:r>
            <a:rPr lang="de-DE" sz="2000" dirty="0" err="1"/>
            <a:t>inhabitants</a:t>
          </a:r>
          <a:endParaRPr lang="de-DE" sz="2000" dirty="0"/>
        </a:p>
        <a:p>
          <a:r>
            <a:rPr lang="de-DE" sz="2000" dirty="0"/>
            <a:t>90 </a:t>
          </a:r>
          <a:r>
            <a:rPr lang="de-DE" sz="2000" dirty="0" err="1"/>
            <a:t>workplaces</a:t>
          </a:r>
          <a:endParaRPr lang="de-DE" sz="2000" dirty="0"/>
        </a:p>
      </dgm:t>
    </dgm:pt>
    <dgm:pt modelId="{8E6003A5-2221-0844-94CF-C7698731066C}" type="parTrans" cxnId="{1FC73C1B-F92C-4C45-8DE7-B5E734F5FD0E}">
      <dgm:prSet/>
      <dgm:spPr/>
      <dgm:t>
        <a:bodyPr/>
        <a:lstStyle/>
        <a:p>
          <a:endParaRPr lang="de-DE"/>
        </a:p>
      </dgm:t>
    </dgm:pt>
    <dgm:pt modelId="{47A939EB-4830-0843-8AA4-E9932DB819B5}" type="sibTrans" cxnId="{1FC73C1B-F92C-4C45-8DE7-B5E734F5FD0E}">
      <dgm:prSet/>
      <dgm:spPr/>
      <dgm:t>
        <a:bodyPr/>
        <a:lstStyle/>
        <a:p>
          <a:endParaRPr lang="de-DE"/>
        </a:p>
      </dgm:t>
    </dgm:pt>
    <dgm:pt modelId="{A52BB149-13FD-FA4C-90C5-7B99809A74FB}">
      <dgm:prSet phldrT="[Text]" custScaleX="126906" custScaleY="116939"/>
      <dgm:spPr/>
      <dgm:t>
        <a:bodyPr/>
        <a:lstStyle/>
        <a:p>
          <a:endParaRPr lang="de-DE"/>
        </a:p>
      </dgm:t>
    </dgm:pt>
    <dgm:pt modelId="{8E7F6F37-F089-944C-BAFE-8E4A2C2671BF}" type="parTrans" cxnId="{A27E6ABF-3445-5647-82B0-37C236E8EAB9}">
      <dgm:prSet/>
      <dgm:spPr/>
      <dgm:t>
        <a:bodyPr/>
        <a:lstStyle/>
        <a:p>
          <a:endParaRPr lang="de-DE"/>
        </a:p>
      </dgm:t>
    </dgm:pt>
    <dgm:pt modelId="{758D841F-67CD-3944-A328-1F975E1A9D24}" type="sibTrans" cxnId="{A27E6ABF-3445-5647-82B0-37C236E8EAB9}">
      <dgm:prSet/>
      <dgm:spPr/>
      <dgm:t>
        <a:bodyPr/>
        <a:lstStyle/>
        <a:p>
          <a:endParaRPr lang="de-DE"/>
        </a:p>
      </dgm:t>
    </dgm:pt>
    <dgm:pt modelId="{8D3687FC-E705-1F4E-86A2-815F0378B4B2}">
      <dgm:prSet phldrT="[Text]" custT="1"/>
      <dgm:spPr>
        <a:solidFill>
          <a:srgbClr val="EFD07F">
            <a:alpha val="95000"/>
          </a:srgbClr>
        </a:solidFill>
      </dgm:spPr>
      <dgm:t>
        <a:bodyPr/>
        <a:lstStyle/>
        <a:p>
          <a:r>
            <a:rPr lang="de-DE" sz="3600" b="1" dirty="0" err="1"/>
            <a:t>Cooperative</a:t>
          </a:r>
          <a:endParaRPr lang="de-DE" sz="3600" b="1" dirty="0"/>
        </a:p>
        <a:p>
          <a:r>
            <a:rPr lang="de-DE" sz="4800" b="1" dirty="0"/>
            <a:t>Kraftwerk1</a:t>
          </a:r>
        </a:p>
        <a:p>
          <a:r>
            <a:rPr lang="de-DE" sz="1800" dirty="0"/>
            <a:t>founded 1995</a:t>
          </a:r>
        </a:p>
        <a:p>
          <a:r>
            <a:rPr lang="de-DE" sz="1800" dirty="0"/>
            <a:t>ca. 1200 </a:t>
          </a:r>
          <a:r>
            <a:rPr lang="de-DE" sz="1800" dirty="0" err="1"/>
            <a:t>members</a:t>
          </a:r>
          <a:r>
            <a:rPr lang="de-DE" sz="1800" dirty="0"/>
            <a:t> in 2018 </a:t>
          </a:r>
          <a:endParaRPr lang="de-DE" sz="2000" dirty="0"/>
        </a:p>
      </dgm:t>
    </dgm:pt>
    <dgm:pt modelId="{BA1F5F0A-EE38-7E47-889A-E4737685A9BA}" type="sibTrans" cxnId="{F648EC2F-1A9C-6E4E-ADA8-522D34D0EE0B}">
      <dgm:prSet/>
      <dgm:spPr/>
      <dgm:t>
        <a:bodyPr/>
        <a:lstStyle/>
        <a:p>
          <a:endParaRPr lang="de-DE"/>
        </a:p>
      </dgm:t>
    </dgm:pt>
    <dgm:pt modelId="{6D452D29-15FE-2B48-AC7B-9D7574241EA5}" type="parTrans" cxnId="{F648EC2F-1A9C-6E4E-ADA8-522D34D0EE0B}">
      <dgm:prSet/>
      <dgm:spPr/>
      <dgm:t>
        <a:bodyPr/>
        <a:lstStyle/>
        <a:p>
          <a:endParaRPr lang="de-DE"/>
        </a:p>
      </dgm:t>
    </dgm:pt>
    <dgm:pt modelId="{AC190FA6-C414-384E-8A83-3CD0C8DF5C44}" type="pres">
      <dgm:prSet presAssocID="{28DC902D-9231-574F-A3B9-CE8B6063A7A2}" presName="composite" presStyleCnt="0">
        <dgm:presLayoutVars>
          <dgm:chMax val="1"/>
          <dgm:dir/>
          <dgm:resizeHandles val="exact"/>
        </dgm:presLayoutVars>
      </dgm:prSet>
      <dgm:spPr/>
    </dgm:pt>
    <dgm:pt modelId="{61FECE9A-81A3-FB4E-85FF-27A419757911}" type="pres">
      <dgm:prSet presAssocID="{28DC902D-9231-574F-A3B9-CE8B6063A7A2}" presName="radial" presStyleCnt="0">
        <dgm:presLayoutVars>
          <dgm:animLvl val="ctr"/>
        </dgm:presLayoutVars>
      </dgm:prSet>
      <dgm:spPr/>
    </dgm:pt>
    <dgm:pt modelId="{E58526AB-4CB0-814C-B3FA-5848FFC02EF3}" type="pres">
      <dgm:prSet presAssocID="{8D3687FC-E705-1F4E-86A2-815F0378B4B2}" presName="centerShape" presStyleLbl="vennNode1" presStyleIdx="0" presStyleCnt="2" custScaleX="115602" custScaleY="117123" custLinFactNeighborX="5508" custLinFactNeighborY="533"/>
      <dgm:spPr/>
    </dgm:pt>
    <dgm:pt modelId="{C1C0A606-ACFD-714F-A42C-94BB470DE5EC}" type="pres">
      <dgm:prSet presAssocID="{D6304B85-F826-A54B-9EDE-F957D83F84AA}" presName="node" presStyleLbl="vennNode1" presStyleIdx="1" presStyleCnt="2" custScaleX="138115" custScaleY="134715" custRadScaleRad="97266" custRadScaleInc="-42331">
        <dgm:presLayoutVars>
          <dgm:bulletEnabled val="1"/>
        </dgm:presLayoutVars>
      </dgm:prSet>
      <dgm:spPr/>
    </dgm:pt>
  </dgm:ptLst>
  <dgm:cxnLst>
    <dgm:cxn modelId="{1FC73C1B-F92C-4C45-8DE7-B5E734F5FD0E}" srcId="{8D3687FC-E705-1F4E-86A2-815F0378B4B2}" destId="{D6304B85-F826-A54B-9EDE-F957D83F84AA}" srcOrd="0" destOrd="0" parTransId="{8E6003A5-2221-0844-94CF-C7698731066C}" sibTransId="{47A939EB-4830-0843-8AA4-E9932DB819B5}"/>
    <dgm:cxn modelId="{F648EC2F-1A9C-6E4E-ADA8-522D34D0EE0B}" srcId="{28DC902D-9231-574F-A3B9-CE8B6063A7A2}" destId="{8D3687FC-E705-1F4E-86A2-815F0378B4B2}" srcOrd="0" destOrd="0" parTransId="{6D452D29-15FE-2B48-AC7B-9D7574241EA5}" sibTransId="{BA1F5F0A-EE38-7E47-889A-E4737685A9BA}"/>
    <dgm:cxn modelId="{9EDBA489-0E1B-7D47-8DEB-A7A91A65DA55}" type="presOf" srcId="{D6304B85-F826-A54B-9EDE-F957D83F84AA}" destId="{C1C0A606-ACFD-714F-A42C-94BB470DE5EC}" srcOrd="0" destOrd="0" presId="urn:microsoft.com/office/officeart/2005/8/layout/radial3"/>
    <dgm:cxn modelId="{B3C76798-C6FB-3045-8A82-AC99C667ED39}" type="presOf" srcId="{8D3687FC-E705-1F4E-86A2-815F0378B4B2}" destId="{E58526AB-4CB0-814C-B3FA-5848FFC02EF3}" srcOrd="0" destOrd="0" presId="urn:microsoft.com/office/officeart/2005/8/layout/radial3"/>
    <dgm:cxn modelId="{A27E6ABF-3445-5647-82B0-37C236E8EAB9}" srcId="{28DC902D-9231-574F-A3B9-CE8B6063A7A2}" destId="{A52BB149-13FD-FA4C-90C5-7B99809A74FB}" srcOrd="1" destOrd="0" parTransId="{8E7F6F37-F089-944C-BAFE-8E4A2C2671BF}" sibTransId="{758D841F-67CD-3944-A328-1F975E1A9D24}"/>
    <dgm:cxn modelId="{4FC425CD-0A71-6B46-9728-38DA8F05408A}" type="presOf" srcId="{28DC902D-9231-574F-A3B9-CE8B6063A7A2}" destId="{AC190FA6-C414-384E-8A83-3CD0C8DF5C44}" srcOrd="0" destOrd="0" presId="urn:microsoft.com/office/officeart/2005/8/layout/radial3"/>
    <dgm:cxn modelId="{43F92AB2-FC50-6A42-AECA-E4A13A91324C}" type="presParOf" srcId="{AC190FA6-C414-384E-8A83-3CD0C8DF5C44}" destId="{61FECE9A-81A3-FB4E-85FF-27A419757911}" srcOrd="0" destOrd="0" presId="urn:microsoft.com/office/officeart/2005/8/layout/radial3"/>
    <dgm:cxn modelId="{5E178249-5952-D94B-96E8-94509A1F88DC}" type="presParOf" srcId="{61FECE9A-81A3-FB4E-85FF-27A419757911}" destId="{E58526AB-4CB0-814C-B3FA-5848FFC02EF3}" srcOrd="0" destOrd="0" presId="urn:microsoft.com/office/officeart/2005/8/layout/radial3"/>
    <dgm:cxn modelId="{BAA8DB42-6FE3-E441-BD84-EA2D19EB90B4}" type="presParOf" srcId="{61FECE9A-81A3-FB4E-85FF-27A419757911}" destId="{C1C0A606-ACFD-714F-A42C-94BB470DE5EC}" srcOrd="1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DC902D-9231-574F-A3B9-CE8B6063A7A2}" type="doc">
      <dgm:prSet loTypeId="urn:microsoft.com/office/officeart/2005/8/layout/radial3" loCatId="" qsTypeId="urn:microsoft.com/office/officeart/2005/8/quickstyle/simple4" qsCatId="simple" csTypeId="urn:microsoft.com/office/officeart/2005/8/colors/accent2_3" csCatId="accent2" phldr="1"/>
      <dgm:spPr/>
      <dgm:t>
        <a:bodyPr/>
        <a:lstStyle/>
        <a:p>
          <a:endParaRPr lang="de-DE"/>
        </a:p>
      </dgm:t>
    </dgm:pt>
    <dgm:pt modelId="{D6304B85-F826-A54B-9EDE-F957D83F84AA}">
      <dgm:prSet phldrT="[Text]" custT="1"/>
      <dgm:spPr>
        <a:solidFill>
          <a:schemeClr val="accent1">
            <a:lumMod val="75000"/>
            <a:alpha val="96000"/>
          </a:schemeClr>
        </a:solidFill>
      </dgm:spPr>
      <dgm:t>
        <a:bodyPr/>
        <a:lstStyle/>
        <a:p>
          <a:r>
            <a:rPr lang="de-DE" sz="2400" b="1" dirty="0"/>
            <a:t>Unit 1</a:t>
          </a:r>
        </a:p>
        <a:p>
          <a:r>
            <a:rPr lang="de-DE" sz="2000" dirty="0" err="1"/>
            <a:t>since</a:t>
          </a:r>
          <a:r>
            <a:rPr lang="de-DE" sz="2000" dirty="0"/>
            <a:t> 2001</a:t>
          </a:r>
        </a:p>
        <a:p>
          <a:r>
            <a:rPr lang="de-DE" sz="2000" dirty="0"/>
            <a:t>270 </a:t>
          </a:r>
          <a:r>
            <a:rPr lang="de-DE" sz="2000" dirty="0" err="1"/>
            <a:t>inhabitants</a:t>
          </a:r>
          <a:endParaRPr lang="de-DE" sz="2000" dirty="0"/>
        </a:p>
        <a:p>
          <a:r>
            <a:rPr lang="de-DE" sz="2000" dirty="0"/>
            <a:t>90 </a:t>
          </a:r>
          <a:r>
            <a:rPr lang="de-DE" sz="2000" dirty="0" err="1"/>
            <a:t>workplaces</a:t>
          </a:r>
          <a:endParaRPr lang="de-DE" sz="2000" dirty="0"/>
        </a:p>
      </dgm:t>
    </dgm:pt>
    <dgm:pt modelId="{8E6003A5-2221-0844-94CF-C7698731066C}" type="parTrans" cxnId="{1FC73C1B-F92C-4C45-8DE7-B5E734F5FD0E}">
      <dgm:prSet/>
      <dgm:spPr/>
      <dgm:t>
        <a:bodyPr/>
        <a:lstStyle/>
        <a:p>
          <a:endParaRPr lang="de-DE"/>
        </a:p>
      </dgm:t>
    </dgm:pt>
    <dgm:pt modelId="{47A939EB-4830-0843-8AA4-E9932DB819B5}" type="sibTrans" cxnId="{1FC73C1B-F92C-4C45-8DE7-B5E734F5FD0E}">
      <dgm:prSet/>
      <dgm:spPr/>
      <dgm:t>
        <a:bodyPr/>
        <a:lstStyle/>
        <a:p>
          <a:endParaRPr lang="de-DE"/>
        </a:p>
      </dgm:t>
    </dgm:pt>
    <dgm:pt modelId="{A52BB149-13FD-FA4C-90C5-7B99809A74FB}">
      <dgm:prSet phldrT="[Text]" custScaleX="126906" custScaleY="116939"/>
      <dgm:spPr/>
      <dgm:t>
        <a:bodyPr/>
        <a:lstStyle/>
        <a:p>
          <a:endParaRPr lang="de-DE"/>
        </a:p>
      </dgm:t>
    </dgm:pt>
    <dgm:pt modelId="{8E7F6F37-F089-944C-BAFE-8E4A2C2671BF}" type="parTrans" cxnId="{A27E6ABF-3445-5647-82B0-37C236E8EAB9}">
      <dgm:prSet/>
      <dgm:spPr/>
      <dgm:t>
        <a:bodyPr/>
        <a:lstStyle/>
        <a:p>
          <a:endParaRPr lang="de-DE"/>
        </a:p>
      </dgm:t>
    </dgm:pt>
    <dgm:pt modelId="{758D841F-67CD-3944-A328-1F975E1A9D24}" type="sibTrans" cxnId="{A27E6ABF-3445-5647-82B0-37C236E8EAB9}">
      <dgm:prSet/>
      <dgm:spPr/>
      <dgm:t>
        <a:bodyPr/>
        <a:lstStyle/>
        <a:p>
          <a:endParaRPr lang="de-DE"/>
        </a:p>
      </dgm:t>
    </dgm:pt>
    <dgm:pt modelId="{8D3687FC-E705-1F4E-86A2-815F0378B4B2}">
      <dgm:prSet phldrT="[Text]" custT="1"/>
      <dgm:spPr>
        <a:solidFill>
          <a:srgbClr val="E0C377">
            <a:alpha val="95000"/>
          </a:srgbClr>
        </a:solidFill>
      </dgm:spPr>
      <dgm:t>
        <a:bodyPr/>
        <a:lstStyle/>
        <a:p>
          <a:r>
            <a:rPr lang="de-DE" sz="3600" b="1" dirty="0" err="1"/>
            <a:t>Cooperative</a:t>
          </a:r>
          <a:endParaRPr lang="de-DE" sz="3600" b="1" dirty="0"/>
        </a:p>
        <a:p>
          <a:r>
            <a:rPr lang="de-DE" sz="4800" b="1" dirty="0"/>
            <a:t>Kraftwerk1</a:t>
          </a:r>
        </a:p>
        <a:p>
          <a:r>
            <a:rPr lang="de-DE" sz="1800" dirty="0"/>
            <a:t>founded 1995</a:t>
          </a:r>
        </a:p>
        <a:p>
          <a:r>
            <a:rPr lang="de-DE" sz="1800" dirty="0"/>
            <a:t>ca. 1200 </a:t>
          </a:r>
          <a:r>
            <a:rPr lang="de-DE" sz="1800" dirty="0" err="1"/>
            <a:t>members</a:t>
          </a:r>
          <a:r>
            <a:rPr lang="de-DE" sz="1800" dirty="0"/>
            <a:t> in 2018</a:t>
          </a:r>
          <a:endParaRPr lang="de-DE" sz="2000" dirty="0"/>
        </a:p>
      </dgm:t>
    </dgm:pt>
    <dgm:pt modelId="{BA1F5F0A-EE38-7E47-889A-E4737685A9BA}" type="sibTrans" cxnId="{F648EC2F-1A9C-6E4E-ADA8-522D34D0EE0B}">
      <dgm:prSet/>
      <dgm:spPr/>
      <dgm:t>
        <a:bodyPr/>
        <a:lstStyle/>
        <a:p>
          <a:endParaRPr lang="de-DE"/>
        </a:p>
      </dgm:t>
    </dgm:pt>
    <dgm:pt modelId="{6D452D29-15FE-2B48-AC7B-9D7574241EA5}" type="parTrans" cxnId="{F648EC2F-1A9C-6E4E-ADA8-522D34D0EE0B}">
      <dgm:prSet/>
      <dgm:spPr/>
      <dgm:t>
        <a:bodyPr/>
        <a:lstStyle/>
        <a:p>
          <a:endParaRPr lang="de-DE"/>
        </a:p>
      </dgm:t>
    </dgm:pt>
    <dgm:pt modelId="{AC190FA6-C414-384E-8A83-3CD0C8DF5C44}" type="pres">
      <dgm:prSet presAssocID="{28DC902D-9231-574F-A3B9-CE8B6063A7A2}" presName="composite" presStyleCnt="0">
        <dgm:presLayoutVars>
          <dgm:chMax val="1"/>
          <dgm:dir/>
          <dgm:resizeHandles val="exact"/>
        </dgm:presLayoutVars>
      </dgm:prSet>
      <dgm:spPr/>
    </dgm:pt>
    <dgm:pt modelId="{61FECE9A-81A3-FB4E-85FF-27A419757911}" type="pres">
      <dgm:prSet presAssocID="{28DC902D-9231-574F-A3B9-CE8B6063A7A2}" presName="radial" presStyleCnt="0">
        <dgm:presLayoutVars>
          <dgm:animLvl val="ctr"/>
        </dgm:presLayoutVars>
      </dgm:prSet>
      <dgm:spPr/>
    </dgm:pt>
    <dgm:pt modelId="{E58526AB-4CB0-814C-B3FA-5848FFC02EF3}" type="pres">
      <dgm:prSet presAssocID="{8D3687FC-E705-1F4E-86A2-815F0378B4B2}" presName="centerShape" presStyleLbl="vennNode1" presStyleIdx="0" presStyleCnt="2" custScaleX="115602" custScaleY="118640" custLinFactNeighborX="11347" custLinFactNeighborY="533"/>
      <dgm:spPr/>
    </dgm:pt>
    <dgm:pt modelId="{C1C0A606-ACFD-714F-A42C-94BB470DE5EC}" type="pres">
      <dgm:prSet presAssocID="{D6304B85-F826-A54B-9EDE-F957D83F84AA}" presName="node" presStyleLbl="vennNode1" presStyleIdx="1" presStyleCnt="2" custScaleX="148854" custScaleY="141910" custRadScaleRad="93516" custRadScaleInc="-42807">
        <dgm:presLayoutVars>
          <dgm:bulletEnabled val="1"/>
        </dgm:presLayoutVars>
      </dgm:prSet>
      <dgm:spPr/>
    </dgm:pt>
  </dgm:ptLst>
  <dgm:cxnLst>
    <dgm:cxn modelId="{F0E92C01-D324-6A42-9286-C8803C84D36F}" type="presOf" srcId="{28DC902D-9231-574F-A3B9-CE8B6063A7A2}" destId="{AC190FA6-C414-384E-8A83-3CD0C8DF5C44}" srcOrd="0" destOrd="0" presId="urn:microsoft.com/office/officeart/2005/8/layout/radial3"/>
    <dgm:cxn modelId="{1FC73C1B-F92C-4C45-8DE7-B5E734F5FD0E}" srcId="{8D3687FC-E705-1F4E-86A2-815F0378B4B2}" destId="{D6304B85-F826-A54B-9EDE-F957D83F84AA}" srcOrd="0" destOrd="0" parTransId="{8E6003A5-2221-0844-94CF-C7698731066C}" sibTransId="{47A939EB-4830-0843-8AA4-E9932DB819B5}"/>
    <dgm:cxn modelId="{F648EC2F-1A9C-6E4E-ADA8-522D34D0EE0B}" srcId="{28DC902D-9231-574F-A3B9-CE8B6063A7A2}" destId="{8D3687FC-E705-1F4E-86A2-815F0378B4B2}" srcOrd="0" destOrd="0" parTransId="{6D452D29-15FE-2B48-AC7B-9D7574241EA5}" sibTransId="{BA1F5F0A-EE38-7E47-889A-E4737685A9BA}"/>
    <dgm:cxn modelId="{66B8D558-DD7C-6D4E-91F0-927A1D23615D}" type="presOf" srcId="{8D3687FC-E705-1F4E-86A2-815F0378B4B2}" destId="{E58526AB-4CB0-814C-B3FA-5848FFC02EF3}" srcOrd="0" destOrd="0" presId="urn:microsoft.com/office/officeart/2005/8/layout/radial3"/>
    <dgm:cxn modelId="{A27E6ABF-3445-5647-82B0-37C236E8EAB9}" srcId="{28DC902D-9231-574F-A3B9-CE8B6063A7A2}" destId="{A52BB149-13FD-FA4C-90C5-7B99809A74FB}" srcOrd="1" destOrd="0" parTransId="{8E7F6F37-F089-944C-BAFE-8E4A2C2671BF}" sibTransId="{758D841F-67CD-3944-A328-1F975E1A9D24}"/>
    <dgm:cxn modelId="{0669D2D8-79D5-9F42-905D-6E0C9026B789}" type="presOf" srcId="{D6304B85-F826-A54B-9EDE-F957D83F84AA}" destId="{C1C0A606-ACFD-714F-A42C-94BB470DE5EC}" srcOrd="0" destOrd="0" presId="urn:microsoft.com/office/officeart/2005/8/layout/radial3"/>
    <dgm:cxn modelId="{6B3E3D25-25BC-504A-8D3E-4EFC1E2E9628}" type="presParOf" srcId="{AC190FA6-C414-384E-8A83-3CD0C8DF5C44}" destId="{61FECE9A-81A3-FB4E-85FF-27A419757911}" srcOrd="0" destOrd="0" presId="urn:microsoft.com/office/officeart/2005/8/layout/radial3"/>
    <dgm:cxn modelId="{6B84335F-C786-9C40-94AE-3F9252B13650}" type="presParOf" srcId="{61FECE9A-81A3-FB4E-85FF-27A419757911}" destId="{E58526AB-4CB0-814C-B3FA-5848FFC02EF3}" srcOrd="0" destOrd="0" presId="urn:microsoft.com/office/officeart/2005/8/layout/radial3"/>
    <dgm:cxn modelId="{87C3F834-E4B7-2A47-8576-14029C1DE115}" type="presParOf" srcId="{61FECE9A-81A3-FB4E-85FF-27A419757911}" destId="{C1C0A606-ACFD-714F-A42C-94BB470DE5EC}" srcOrd="1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DC902D-9231-574F-A3B9-CE8B6063A7A2}" type="doc">
      <dgm:prSet loTypeId="urn:microsoft.com/office/officeart/2005/8/layout/radial3" loCatId="" qsTypeId="urn:microsoft.com/office/officeart/2005/8/quickstyle/simple4" qsCatId="simple" csTypeId="urn:microsoft.com/office/officeart/2005/8/colors/accent2_3" csCatId="accent2" phldr="1"/>
      <dgm:spPr/>
      <dgm:t>
        <a:bodyPr/>
        <a:lstStyle/>
        <a:p>
          <a:endParaRPr lang="de-DE"/>
        </a:p>
      </dgm:t>
    </dgm:pt>
    <dgm:pt modelId="{D6304B85-F826-A54B-9EDE-F957D83F84AA}">
      <dgm:prSet phldrT="[Text]" custT="1"/>
      <dgm:spPr>
        <a:solidFill>
          <a:schemeClr val="accent1">
            <a:lumMod val="75000"/>
            <a:alpha val="96000"/>
          </a:schemeClr>
        </a:solidFill>
      </dgm:spPr>
      <dgm:t>
        <a:bodyPr/>
        <a:lstStyle/>
        <a:p>
          <a:r>
            <a:rPr lang="de-DE" sz="2400" b="1" dirty="0"/>
            <a:t>Unit 1</a:t>
          </a:r>
        </a:p>
        <a:p>
          <a:r>
            <a:rPr lang="de-DE" sz="2000" dirty="0" err="1"/>
            <a:t>since</a:t>
          </a:r>
          <a:r>
            <a:rPr lang="de-DE" sz="2000" dirty="0"/>
            <a:t> 2001</a:t>
          </a:r>
        </a:p>
        <a:p>
          <a:r>
            <a:rPr lang="de-DE" sz="2000" dirty="0"/>
            <a:t>270 </a:t>
          </a:r>
          <a:r>
            <a:rPr lang="de-DE" sz="2000" dirty="0" err="1"/>
            <a:t>inhabitants</a:t>
          </a:r>
          <a:endParaRPr lang="de-DE" sz="2000" dirty="0"/>
        </a:p>
        <a:p>
          <a:r>
            <a:rPr lang="de-DE" sz="2000" dirty="0"/>
            <a:t>90 </a:t>
          </a:r>
          <a:r>
            <a:rPr lang="de-DE" sz="2000" dirty="0" err="1"/>
            <a:t>workplaces</a:t>
          </a:r>
          <a:endParaRPr lang="de-DE" sz="2000" dirty="0"/>
        </a:p>
      </dgm:t>
    </dgm:pt>
    <dgm:pt modelId="{8E6003A5-2221-0844-94CF-C7698731066C}" type="parTrans" cxnId="{1FC73C1B-F92C-4C45-8DE7-B5E734F5FD0E}">
      <dgm:prSet/>
      <dgm:spPr/>
      <dgm:t>
        <a:bodyPr/>
        <a:lstStyle/>
        <a:p>
          <a:endParaRPr lang="de-DE"/>
        </a:p>
      </dgm:t>
    </dgm:pt>
    <dgm:pt modelId="{47A939EB-4830-0843-8AA4-E9932DB819B5}" type="sibTrans" cxnId="{1FC73C1B-F92C-4C45-8DE7-B5E734F5FD0E}">
      <dgm:prSet/>
      <dgm:spPr/>
      <dgm:t>
        <a:bodyPr/>
        <a:lstStyle/>
        <a:p>
          <a:endParaRPr lang="de-DE"/>
        </a:p>
      </dgm:t>
    </dgm:pt>
    <dgm:pt modelId="{A52BB149-13FD-FA4C-90C5-7B99809A74FB}">
      <dgm:prSet phldrT="[Text]" custScaleX="126906" custScaleY="116939"/>
      <dgm:spPr/>
      <dgm:t>
        <a:bodyPr/>
        <a:lstStyle/>
        <a:p>
          <a:endParaRPr lang="de-DE"/>
        </a:p>
      </dgm:t>
    </dgm:pt>
    <dgm:pt modelId="{8E7F6F37-F089-944C-BAFE-8E4A2C2671BF}" type="parTrans" cxnId="{A27E6ABF-3445-5647-82B0-37C236E8EAB9}">
      <dgm:prSet/>
      <dgm:spPr/>
      <dgm:t>
        <a:bodyPr/>
        <a:lstStyle/>
        <a:p>
          <a:endParaRPr lang="de-DE"/>
        </a:p>
      </dgm:t>
    </dgm:pt>
    <dgm:pt modelId="{758D841F-67CD-3944-A328-1F975E1A9D24}" type="sibTrans" cxnId="{A27E6ABF-3445-5647-82B0-37C236E8EAB9}">
      <dgm:prSet/>
      <dgm:spPr/>
      <dgm:t>
        <a:bodyPr/>
        <a:lstStyle/>
        <a:p>
          <a:endParaRPr lang="de-DE"/>
        </a:p>
      </dgm:t>
    </dgm:pt>
    <dgm:pt modelId="{8D3687FC-E705-1F4E-86A2-815F0378B4B2}">
      <dgm:prSet phldrT="[Text]" custT="1"/>
      <dgm:spPr>
        <a:solidFill>
          <a:srgbClr val="EFD07F">
            <a:alpha val="95000"/>
          </a:srgbClr>
        </a:solidFill>
      </dgm:spPr>
      <dgm:t>
        <a:bodyPr/>
        <a:lstStyle/>
        <a:p>
          <a:r>
            <a:rPr lang="de-DE" sz="3600" b="1" dirty="0" err="1"/>
            <a:t>Cooperative</a:t>
          </a:r>
          <a:endParaRPr lang="de-DE" sz="3600" b="1" dirty="0"/>
        </a:p>
        <a:p>
          <a:r>
            <a:rPr lang="de-DE" sz="4800" b="1" dirty="0"/>
            <a:t>Kraftwerk1</a:t>
          </a:r>
        </a:p>
        <a:p>
          <a:r>
            <a:rPr lang="de-DE" sz="1800" dirty="0"/>
            <a:t>founded 1995</a:t>
          </a:r>
        </a:p>
        <a:p>
          <a:r>
            <a:rPr lang="de-DE" sz="1800" dirty="0"/>
            <a:t>ca. 1200 </a:t>
          </a:r>
          <a:r>
            <a:rPr lang="de-DE" sz="1800" dirty="0" err="1"/>
            <a:t>members</a:t>
          </a:r>
          <a:r>
            <a:rPr lang="de-DE" sz="1800" dirty="0"/>
            <a:t> in 2018 </a:t>
          </a:r>
          <a:endParaRPr lang="de-DE" sz="2000" dirty="0"/>
        </a:p>
      </dgm:t>
    </dgm:pt>
    <dgm:pt modelId="{BA1F5F0A-EE38-7E47-889A-E4737685A9BA}" type="sibTrans" cxnId="{F648EC2F-1A9C-6E4E-ADA8-522D34D0EE0B}">
      <dgm:prSet/>
      <dgm:spPr/>
      <dgm:t>
        <a:bodyPr/>
        <a:lstStyle/>
        <a:p>
          <a:endParaRPr lang="de-DE"/>
        </a:p>
      </dgm:t>
    </dgm:pt>
    <dgm:pt modelId="{6D452D29-15FE-2B48-AC7B-9D7574241EA5}" type="parTrans" cxnId="{F648EC2F-1A9C-6E4E-ADA8-522D34D0EE0B}">
      <dgm:prSet/>
      <dgm:spPr/>
      <dgm:t>
        <a:bodyPr/>
        <a:lstStyle/>
        <a:p>
          <a:endParaRPr lang="de-DE"/>
        </a:p>
      </dgm:t>
    </dgm:pt>
    <dgm:pt modelId="{AC190FA6-C414-384E-8A83-3CD0C8DF5C44}" type="pres">
      <dgm:prSet presAssocID="{28DC902D-9231-574F-A3B9-CE8B6063A7A2}" presName="composite" presStyleCnt="0">
        <dgm:presLayoutVars>
          <dgm:chMax val="1"/>
          <dgm:dir/>
          <dgm:resizeHandles val="exact"/>
        </dgm:presLayoutVars>
      </dgm:prSet>
      <dgm:spPr/>
    </dgm:pt>
    <dgm:pt modelId="{61FECE9A-81A3-FB4E-85FF-27A419757911}" type="pres">
      <dgm:prSet presAssocID="{28DC902D-9231-574F-A3B9-CE8B6063A7A2}" presName="radial" presStyleCnt="0">
        <dgm:presLayoutVars>
          <dgm:animLvl val="ctr"/>
        </dgm:presLayoutVars>
      </dgm:prSet>
      <dgm:spPr/>
    </dgm:pt>
    <dgm:pt modelId="{E58526AB-4CB0-814C-B3FA-5848FFC02EF3}" type="pres">
      <dgm:prSet presAssocID="{8D3687FC-E705-1F4E-86A2-815F0378B4B2}" presName="centerShape" presStyleLbl="vennNode1" presStyleIdx="0" presStyleCnt="2" custScaleX="115602" custScaleY="118640" custLinFactNeighborX="11347" custLinFactNeighborY="533"/>
      <dgm:spPr/>
    </dgm:pt>
    <dgm:pt modelId="{C1C0A606-ACFD-714F-A42C-94BB470DE5EC}" type="pres">
      <dgm:prSet presAssocID="{D6304B85-F826-A54B-9EDE-F957D83F84AA}" presName="node" presStyleLbl="vennNode1" presStyleIdx="1" presStyleCnt="2" custScaleX="148854" custScaleY="145732" custRadScaleRad="93516" custRadScaleInc="-42807">
        <dgm:presLayoutVars>
          <dgm:bulletEnabled val="1"/>
        </dgm:presLayoutVars>
      </dgm:prSet>
      <dgm:spPr/>
    </dgm:pt>
  </dgm:ptLst>
  <dgm:cxnLst>
    <dgm:cxn modelId="{1FC73C1B-F92C-4C45-8DE7-B5E734F5FD0E}" srcId="{8D3687FC-E705-1F4E-86A2-815F0378B4B2}" destId="{D6304B85-F826-A54B-9EDE-F957D83F84AA}" srcOrd="0" destOrd="0" parTransId="{8E6003A5-2221-0844-94CF-C7698731066C}" sibTransId="{47A939EB-4830-0843-8AA4-E9932DB819B5}"/>
    <dgm:cxn modelId="{51B59224-421C-BA43-AF3A-BDF7CF649DDC}" type="presOf" srcId="{8D3687FC-E705-1F4E-86A2-815F0378B4B2}" destId="{E58526AB-4CB0-814C-B3FA-5848FFC02EF3}" srcOrd="0" destOrd="0" presId="urn:microsoft.com/office/officeart/2005/8/layout/radial3"/>
    <dgm:cxn modelId="{F648EC2F-1A9C-6E4E-ADA8-522D34D0EE0B}" srcId="{28DC902D-9231-574F-A3B9-CE8B6063A7A2}" destId="{8D3687FC-E705-1F4E-86A2-815F0378B4B2}" srcOrd="0" destOrd="0" parTransId="{6D452D29-15FE-2B48-AC7B-9D7574241EA5}" sibTransId="{BA1F5F0A-EE38-7E47-889A-E4737685A9BA}"/>
    <dgm:cxn modelId="{F8722475-66FC-5D4B-BC61-0C0D37CE6274}" type="presOf" srcId="{28DC902D-9231-574F-A3B9-CE8B6063A7A2}" destId="{AC190FA6-C414-384E-8A83-3CD0C8DF5C44}" srcOrd="0" destOrd="0" presId="urn:microsoft.com/office/officeart/2005/8/layout/radial3"/>
    <dgm:cxn modelId="{A27E6ABF-3445-5647-82B0-37C236E8EAB9}" srcId="{28DC902D-9231-574F-A3B9-CE8B6063A7A2}" destId="{A52BB149-13FD-FA4C-90C5-7B99809A74FB}" srcOrd="1" destOrd="0" parTransId="{8E7F6F37-F089-944C-BAFE-8E4A2C2671BF}" sibTransId="{758D841F-67CD-3944-A328-1F975E1A9D24}"/>
    <dgm:cxn modelId="{67EFB0C5-9108-5C45-97AC-AE111A2A8C88}" type="presOf" srcId="{D6304B85-F826-A54B-9EDE-F957D83F84AA}" destId="{C1C0A606-ACFD-714F-A42C-94BB470DE5EC}" srcOrd="0" destOrd="0" presId="urn:microsoft.com/office/officeart/2005/8/layout/radial3"/>
    <dgm:cxn modelId="{B2F58E20-FCD5-DF43-B6D1-78252998910A}" type="presParOf" srcId="{AC190FA6-C414-384E-8A83-3CD0C8DF5C44}" destId="{61FECE9A-81A3-FB4E-85FF-27A419757911}" srcOrd="0" destOrd="0" presId="urn:microsoft.com/office/officeart/2005/8/layout/radial3"/>
    <dgm:cxn modelId="{A54A3E11-2D50-8148-8BAA-EC2459AF6044}" type="presParOf" srcId="{61FECE9A-81A3-FB4E-85FF-27A419757911}" destId="{E58526AB-4CB0-814C-B3FA-5848FFC02EF3}" srcOrd="0" destOrd="0" presId="urn:microsoft.com/office/officeart/2005/8/layout/radial3"/>
    <dgm:cxn modelId="{F01FD686-8A86-DC4F-9CBC-45F4C56B8420}" type="presParOf" srcId="{61FECE9A-81A3-FB4E-85FF-27A419757911}" destId="{C1C0A606-ACFD-714F-A42C-94BB470DE5EC}" srcOrd="1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8DC902D-9231-574F-A3B9-CE8B6063A7A2}" type="doc">
      <dgm:prSet loTypeId="urn:microsoft.com/office/officeart/2005/8/layout/radial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6304B85-F826-A54B-9EDE-F957D83F84AA}">
      <dgm:prSet phldrT="[Text]" custT="1"/>
      <dgm:spPr>
        <a:solidFill>
          <a:schemeClr val="accent6">
            <a:lumMod val="20000"/>
            <a:lumOff val="80000"/>
            <a:alpha val="84000"/>
          </a:schemeClr>
        </a:solidFill>
      </dgm:spPr>
      <dgm:t>
        <a:bodyPr/>
        <a:lstStyle/>
        <a:p>
          <a:endParaRPr lang="de-DE"/>
        </a:p>
      </dgm:t>
    </dgm:pt>
    <dgm:pt modelId="{8E6003A5-2221-0844-94CF-C7698731066C}" type="parTrans" cxnId="{1FC73C1B-F92C-4C45-8DE7-B5E734F5FD0E}">
      <dgm:prSet/>
      <dgm:spPr/>
      <dgm:t>
        <a:bodyPr/>
        <a:lstStyle/>
        <a:p>
          <a:endParaRPr lang="de-DE"/>
        </a:p>
      </dgm:t>
    </dgm:pt>
    <dgm:pt modelId="{47A939EB-4830-0843-8AA4-E9932DB819B5}" type="sibTrans" cxnId="{1FC73C1B-F92C-4C45-8DE7-B5E734F5FD0E}">
      <dgm:prSet/>
      <dgm:spPr/>
      <dgm:t>
        <a:bodyPr/>
        <a:lstStyle/>
        <a:p>
          <a:endParaRPr lang="de-DE"/>
        </a:p>
      </dgm:t>
    </dgm:pt>
    <dgm:pt modelId="{7AEAFE84-CEFB-6541-BC10-7129529F3566}">
      <dgm:prSet phldrT="[Text]" custT="1"/>
      <dgm:spPr>
        <a:solidFill>
          <a:schemeClr val="accent6">
            <a:lumMod val="20000"/>
            <a:lumOff val="80000"/>
            <a:alpha val="84000"/>
          </a:schemeClr>
        </a:solidFill>
      </dgm:spPr>
      <dgm:t>
        <a:bodyPr/>
        <a:lstStyle/>
        <a:p>
          <a:endParaRPr lang="de-DE"/>
        </a:p>
      </dgm:t>
    </dgm:pt>
    <dgm:pt modelId="{736F997E-D069-FA44-B0E9-20B3C95CF9F7}" type="parTrans" cxnId="{B886F250-E244-9340-A70E-784C77AAFDAC}">
      <dgm:prSet/>
      <dgm:spPr/>
      <dgm:t>
        <a:bodyPr/>
        <a:lstStyle/>
        <a:p>
          <a:endParaRPr lang="de-DE"/>
        </a:p>
      </dgm:t>
    </dgm:pt>
    <dgm:pt modelId="{3E86D434-8FA7-A845-A522-787A2DE3F83F}" type="sibTrans" cxnId="{B886F250-E244-9340-A70E-784C77AAFDAC}">
      <dgm:prSet/>
      <dgm:spPr/>
      <dgm:t>
        <a:bodyPr/>
        <a:lstStyle/>
        <a:p>
          <a:endParaRPr lang="de-DE"/>
        </a:p>
      </dgm:t>
    </dgm:pt>
    <dgm:pt modelId="{A52BB149-13FD-FA4C-90C5-7B99809A74FB}">
      <dgm:prSet phldrT="[Text]" custScaleX="126906" custScaleY="116939"/>
      <dgm:spPr/>
      <dgm:t>
        <a:bodyPr/>
        <a:lstStyle/>
        <a:p>
          <a:endParaRPr lang="de-DE"/>
        </a:p>
      </dgm:t>
    </dgm:pt>
    <dgm:pt modelId="{8E7F6F37-F089-944C-BAFE-8E4A2C2671BF}" type="parTrans" cxnId="{A27E6ABF-3445-5647-82B0-37C236E8EAB9}">
      <dgm:prSet/>
      <dgm:spPr/>
      <dgm:t>
        <a:bodyPr/>
        <a:lstStyle/>
        <a:p>
          <a:endParaRPr lang="de-DE"/>
        </a:p>
      </dgm:t>
    </dgm:pt>
    <dgm:pt modelId="{758D841F-67CD-3944-A328-1F975E1A9D24}" type="sibTrans" cxnId="{A27E6ABF-3445-5647-82B0-37C236E8EAB9}">
      <dgm:prSet/>
      <dgm:spPr/>
      <dgm:t>
        <a:bodyPr/>
        <a:lstStyle/>
        <a:p>
          <a:endParaRPr lang="de-DE"/>
        </a:p>
      </dgm:t>
    </dgm:pt>
    <dgm:pt modelId="{C62490B4-E8C9-8D47-9B87-8F224CE1E264}">
      <dgm:prSet phldrT="[Text]" custT="1"/>
      <dgm:spPr>
        <a:solidFill>
          <a:schemeClr val="accent1">
            <a:lumMod val="50000"/>
            <a:alpha val="84000"/>
          </a:schemeClr>
        </a:solidFill>
      </dgm:spPr>
      <dgm:t>
        <a:bodyPr/>
        <a:lstStyle/>
        <a:p>
          <a:r>
            <a:rPr lang="de-DE" sz="2400" b="1" dirty="0" err="1">
              <a:solidFill>
                <a:schemeClr val="bg1"/>
              </a:solidFill>
            </a:rPr>
            <a:t>FullAssembly of the members</a:t>
          </a:r>
        </a:p>
        <a:p>
          <a:r>
            <a:rPr lang="de-DE" sz="1600" dirty="0" err="1">
              <a:solidFill>
                <a:schemeClr val="bg1"/>
              </a:solidFill>
            </a:rPr>
            <a:t>1 x / year</a:t>
          </a:r>
          <a:endParaRPr lang="de-DE" sz="1600" dirty="0">
            <a:solidFill>
              <a:schemeClr val="bg1"/>
            </a:solidFill>
          </a:endParaRPr>
        </a:p>
        <a:p>
          <a:r>
            <a:rPr lang="de-DE" sz="1600" dirty="0">
              <a:solidFill>
                <a:schemeClr val="bg1"/>
              </a:solidFill>
            </a:rPr>
            <a:t>- </a:t>
          </a:r>
          <a:r>
            <a:rPr lang="de-DE" sz="1400" dirty="0" err="1">
              <a:solidFill>
                <a:schemeClr val="bg1"/>
              </a:solidFill>
            </a:rPr>
            <a:t>Elections</a:t>
          </a:r>
          <a:r>
            <a:rPr lang="de-DE" sz="1400" dirty="0">
              <a:solidFill>
                <a:schemeClr val="bg1"/>
              </a:solidFill>
            </a:rPr>
            <a:t> </a:t>
          </a:r>
          <a:r>
            <a:rPr lang="de-DE" sz="1400" dirty="0" err="1">
              <a:solidFill>
                <a:schemeClr val="bg1"/>
              </a:solidFill>
            </a:rPr>
            <a:t>to</a:t>
          </a:r>
          <a:r>
            <a:rPr lang="de-DE" sz="1400" dirty="0">
              <a:solidFill>
                <a:schemeClr val="bg1"/>
              </a:solidFill>
            </a:rPr>
            <a:t> </a:t>
          </a:r>
          <a:r>
            <a:rPr lang="de-DE" sz="1400" dirty="0" err="1">
              <a:solidFill>
                <a:schemeClr val="bg1"/>
              </a:solidFill>
            </a:rPr>
            <a:t>the</a:t>
          </a:r>
          <a:r>
            <a:rPr lang="de-DE" sz="1400" dirty="0">
              <a:solidFill>
                <a:schemeClr val="bg1"/>
              </a:solidFill>
            </a:rPr>
            <a:t> Board</a:t>
          </a:r>
        </a:p>
        <a:p>
          <a:r>
            <a:rPr lang="de-DE" sz="1400" dirty="0">
              <a:solidFill>
                <a:schemeClr val="bg1"/>
              </a:solidFill>
            </a:rPr>
            <a:t>- Annual Account </a:t>
          </a:r>
          <a:r>
            <a:rPr lang="de-DE" sz="1400" dirty="0" err="1">
              <a:solidFill>
                <a:schemeClr val="bg1"/>
              </a:solidFill>
            </a:rPr>
            <a:t>and</a:t>
          </a:r>
          <a:r>
            <a:rPr lang="de-DE" sz="1400" dirty="0">
              <a:solidFill>
                <a:schemeClr val="bg1"/>
              </a:solidFill>
            </a:rPr>
            <a:t> Budget</a:t>
          </a:r>
        </a:p>
        <a:p>
          <a:r>
            <a:rPr lang="de-DE" sz="1400" dirty="0">
              <a:solidFill>
                <a:schemeClr val="bg1"/>
              </a:solidFill>
            </a:rPr>
            <a:t>- Projects</a:t>
          </a:r>
        </a:p>
        <a:p>
          <a:endParaRPr lang="de-DE" sz="1400" dirty="0">
            <a:solidFill>
              <a:schemeClr val="bg1"/>
            </a:solidFill>
          </a:endParaRPr>
        </a:p>
      </dgm:t>
    </dgm:pt>
    <dgm:pt modelId="{DFA9BA32-7D43-0545-AB84-FBE3DC63D250}" type="sibTrans" cxnId="{553CF36E-B226-D243-9E6D-A4F76C1E027C}">
      <dgm:prSet/>
      <dgm:spPr/>
      <dgm:t>
        <a:bodyPr/>
        <a:lstStyle/>
        <a:p>
          <a:endParaRPr lang="de-DE"/>
        </a:p>
      </dgm:t>
    </dgm:pt>
    <dgm:pt modelId="{00382F1A-E77E-C944-B1EA-26BFE160A760}" type="parTrans" cxnId="{553CF36E-B226-D243-9E6D-A4F76C1E027C}">
      <dgm:prSet/>
      <dgm:spPr/>
      <dgm:t>
        <a:bodyPr/>
        <a:lstStyle/>
        <a:p>
          <a:endParaRPr lang="de-DE"/>
        </a:p>
      </dgm:t>
    </dgm:pt>
    <dgm:pt modelId="{AC190FA6-C414-384E-8A83-3CD0C8DF5C44}" type="pres">
      <dgm:prSet presAssocID="{28DC902D-9231-574F-A3B9-CE8B6063A7A2}" presName="composite" presStyleCnt="0">
        <dgm:presLayoutVars>
          <dgm:chMax val="1"/>
          <dgm:dir/>
          <dgm:resizeHandles val="exact"/>
        </dgm:presLayoutVars>
      </dgm:prSet>
      <dgm:spPr/>
    </dgm:pt>
    <dgm:pt modelId="{61FECE9A-81A3-FB4E-85FF-27A419757911}" type="pres">
      <dgm:prSet presAssocID="{28DC902D-9231-574F-A3B9-CE8B6063A7A2}" presName="radial" presStyleCnt="0">
        <dgm:presLayoutVars>
          <dgm:animLvl val="ctr"/>
        </dgm:presLayoutVars>
      </dgm:prSet>
      <dgm:spPr/>
    </dgm:pt>
    <dgm:pt modelId="{CEACF020-C7D8-4948-AA53-F1AE5E06DBEA}" type="pres">
      <dgm:prSet presAssocID="{C62490B4-E8C9-8D47-9B87-8F224CE1E264}" presName="centerShape" presStyleLbl="vennNode1" presStyleIdx="0" presStyleCnt="1" custScaleX="66220" custScaleY="64865" custLinFactNeighborX="6087" custLinFactNeighborY="-3847"/>
      <dgm:spPr/>
    </dgm:pt>
  </dgm:ptLst>
  <dgm:cxnLst>
    <dgm:cxn modelId="{1FC73C1B-F92C-4C45-8DE7-B5E734F5FD0E}" srcId="{28DC902D-9231-574F-A3B9-CE8B6063A7A2}" destId="{D6304B85-F826-A54B-9EDE-F957D83F84AA}" srcOrd="1" destOrd="0" parTransId="{8E6003A5-2221-0844-94CF-C7698731066C}" sibTransId="{47A939EB-4830-0843-8AA4-E9932DB819B5}"/>
    <dgm:cxn modelId="{263B6A1E-D47E-8A43-948C-AF1F3C4D8CD4}" type="presOf" srcId="{28DC902D-9231-574F-A3B9-CE8B6063A7A2}" destId="{AC190FA6-C414-384E-8A83-3CD0C8DF5C44}" srcOrd="0" destOrd="0" presId="urn:microsoft.com/office/officeart/2005/8/layout/radial3"/>
    <dgm:cxn modelId="{B14BBF28-E59F-984F-88CF-9B6B8B3B0E43}" type="presOf" srcId="{C62490B4-E8C9-8D47-9B87-8F224CE1E264}" destId="{CEACF020-C7D8-4948-AA53-F1AE5E06DBEA}" srcOrd="0" destOrd="0" presId="urn:microsoft.com/office/officeart/2005/8/layout/radial3"/>
    <dgm:cxn modelId="{B886F250-E244-9340-A70E-784C77AAFDAC}" srcId="{D6304B85-F826-A54B-9EDE-F957D83F84AA}" destId="{7AEAFE84-CEFB-6541-BC10-7129529F3566}" srcOrd="0" destOrd="0" parTransId="{736F997E-D069-FA44-B0E9-20B3C95CF9F7}" sibTransId="{3E86D434-8FA7-A845-A522-787A2DE3F83F}"/>
    <dgm:cxn modelId="{553CF36E-B226-D243-9E6D-A4F76C1E027C}" srcId="{28DC902D-9231-574F-A3B9-CE8B6063A7A2}" destId="{C62490B4-E8C9-8D47-9B87-8F224CE1E264}" srcOrd="0" destOrd="0" parTransId="{00382F1A-E77E-C944-B1EA-26BFE160A760}" sibTransId="{DFA9BA32-7D43-0545-AB84-FBE3DC63D250}"/>
    <dgm:cxn modelId="{A27E6ABF-3445-5647-82B0-37C236E8EAB9}" srcId="{28DC902D-9231-574F-A3B9-CE8B6063A7A2}" destId="{A52BB149-13FD-FA4C-90C5-7B99809A74FB}" srcOrd="2" destOrd="0" parTransId="{8E7F6F37-F089-944C-BAFE-8E4A2C2671BF}" sibTransId="{758D841F-67CD-3944-A328-1F975E1A9D24}"/>
    <dgm:cxn modelId="{ECF9AB84-87D4-F346-9DB0-0FB77AC38B74}" type="presParOf" srcId="{AC190FA6-C414-384E-8A83-3CD0C8DF5C44}" destId="{61FECE9A-81A3-FB4E-85FF-27A419757911}" srcOrd="0" destOrd="0" presId="urn:microsoft.com/office/officeart/2005/8/layout/radial3"/>
    <dgm:cxn modelId="{A8536E96-2AD5-0646-8CE2-8B8C12C143EE}" type="presParOf" srcId="{61FECE9A-81A3-FB4E-85FF-27A419757911}" destId="{CEACF020-C7D8-4948-AA53-F1AE5E06DBEA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8DC902D-9231-574F-A3B9-CE8B6063A7A2}" type="doc">
      <dgm:prSet loTypeId="urn:microsoft.com/office/officeart/2005/8/layout/radial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6304B85-F826-A54B-9EDE-F957D83F84AA}">
      <dgm:prSet phldrT="[Text]" custT="1"/>
      <dgm:spPr>
        <a:solidFill>
          <a:schemeClr val="accent6">
            <a:lumMod val="20000"/>
            <a:lumOff val="80000"/>
            <a:alpha val="84000"/>
          </a:schemeClr>
        </a:solidFill>
      </dgm:spPr>
      <dgm:t>
        <a:bodyPr/>
        <a:lstStyle/>
        <a:p>
          <a:endParaRPr lang="de-DE"/>
        </a:p>
      </dgm:t>
    </dgm:pt>
    <dgm:pt modelId="{8E6003A5-2221-0844-94CF-C7698731066C}" type="parTrans" cxnId="{1FC73C1B-F92C-4C45-8DE7-B5E734F5FD0E}">
      <dgm:prSet/>
      <dgm:spPr/>
      <dgm:t>
        <a:bodyPr/>
        <a:lstStyle/>
        <a:p>
          <a:endParaRPr lang="de-DE"/>
        </a:p>
      </dgm:t>
    </dgm:pt>
    <dgm:pt modelId="{47A939EB-4830-0843-8AA4-E9932DB819B5}" type="sibTrans" cxnId="{1FC73C1B-F92C-4C45-8DE7-B5E734F5FD0E}">
      <dgm:prSet/>
      <dgm:spPr/>
      <dgm:t>
        <a:bodyPr/>
        <a:lstStyle/>
        <a:p>
          <a:endParaRPr lang="de-DE"/>
        </a:p>
      </dgm:t>
    </dgm:pt>
    <dgm:pt modelId="{7AEAFE84-CEFB-6541-BC10-7129529F3566}">
      <dgm:prSet phldrT="[Text]" custT="1"/>
      <dgm:spPr>
        <a:solidFill>
          <a:schemeClr val="accent6">
            <a:lumMod val="20000"/>
            <a:lumOff val="80000"/>
            <a:alpha val="84000"/>
          </a:schemeClr>
        </a:solidFill>
      </dgm:spPr>
      <dgm:t>
        <a:bodyPr/>
        <a:lstStyle/>
        <a:p>
          <a:endParaRPr lang="de-DE"/>
        </a:p>
      </dgm:t>
    </dgm:pt>
    <dgm:pt modelId="{736F997E-D069-FA44-B0E9-20B3C95CF9F7}" type="parTrans" cxnId="{B886F250-E244-9340-A70E-784C77AAFDAC}">
      <dgm:prSet/>
      <dgm:spPr/>
      <dgm:t>
        <a:bodyPr/>
        <a:lstStyle/>
        <a:p>
          <a:endParaRPr lang="de-DE"/>
        </a:p>
      </dgm:t>
    </dgm:pt>
    <dgm:pt modelId="{3E86D434-8FA7-A845-A522-787A2DE3F83F}" type="sibTrans" cxnId="{B886F250-E244-9340-A70E-784C77AAFDAC}">
      <dgm:prSet/>
      <dgm:spPr/>
      <dgm:t>
        <a:bodyPr/>
        <a:lstStyle/>
        <a:p>
          <a:endParaRPr lang="de-DE"/>
        </a:p>
      </dgm:t>
    </dgm:pt>
    <dgm:pt modelId="{A52BB149-13FD-FA4C-90C5-7B99809A74FB}">
      <dgm:prSet phldrT="[Text]" custScaleX="126906" custScaleY="116939"/>
      <dgm:spPr/>
      <dgm:t>
        <a:bodyPr/>
        <a:lstStyle/>
        <a:p>
          <a:endParaRPr lang="de-DE"/>
        </a:p>
      </dgm:t>
    </dgm:pt>
    <dgm:pt modelId="{8E7F6F37-F089-944C-BAFE-8E4A2C2671BF}" type="parTrans" cxnId="{A27E6ABF-3445-5647-82B0-37C236E8EAB9}">
      <dgm:prSet/>
      <dgm:spPr/>
      <dgm:t>
        <a:bodyPr/>
        <a:lstStyle/>
        <a:p>
          <a:endParaRPr lang="de-DE"/>
        </a:p>
      </dgm:t>
    </dgm:pt>
    <dgm:pt modelId="{758D841F-67CD-3944-A328-1F975E1A9D24}" type="sibTrans" cxnId="{A27E6ABF-3445-5647-82B0-37C236E8EAB9}">
      <dgm:prSet/>
      <dgm:spPr/>
      <dgm:t>
        <a:bodyPr/>
        <a:lstStyle/>
        <a:p>
          <a:endParaRPr lang="de-DE"/>
        </a:p>
      </dgm:t>
    </dgm:pt>
    <dgm:pt modelId="{C62490B4-E8C9-8D47-9B87-8F224CE1E264}">
      <dgm:prSet phldrT="[Text]" custT="1"/>
      <dgm:spPr>
        <a:solidFill>
          <a:schemeClr val="accent1">
            <a:lumMod val="50000"/>
            <a:alpha val="84000"/>
          </a:schemeClr>
        </a:solidFill>
      </dgm:spPr>
      <dgm:t>
        <a:bodyPr/>
        <a:lstStyle/>
        <a:p>
          <a:r>
            <a:rPr lang="de-DE" sz="2400" b="1" dirty="0" err="1">
              <a:solidFill>
                <a:schemeClr val="bg1"/>
              </a:solidFill>
            </a:rPr>
            <a:t>FullAssembly of the members</a:t>
          </a:r>
        </a:p>
        <a:p>
          <a:r>
            <a:rPr lang="de-DE" sz="1600" dirty="0" err="1">
              <a:solidFill>
                <a:schemeClr val="bg1"/>
              </a:solidFill>
            </a:rPr>
            <a:t>1 x / year</a:t>
          </a:r>
          <a:endParaRPr lang="de-DE" sz="1600" dirty="0">
            <a:solidFill>
              <a:schemeClr val="bg1"/>
            </a:solidFill>
          </a:endParaRPr>
        </a:p>
        <a:p>
          <a:r>
            <a:rPr lang="de-DE" sz="1600" dirty="0">
              <a:solidFill>
                <a:schemeClr val="bg1"/>
              </a:solidFill>
            </a:rPr>
            <a:t>- </a:t>
          </a:r>
          <a:r>
            <a:rPr lang="de-DE" sz="1400" dirty="0" err="1">
              <a:solidFill>
                <a:schemeClr val="bg1"/>
              </a:solidFill>
            </a:rPr>
            <a:t>Elections</a:t>
          </a:r>
          <a:r>
            <a:rPr lang="de-DE" sz="1400" dirty="0">
              <a:solidFill>
                <a:schemeClr val="bg1"/>
              </a:solidFill>
            </a:rPr>
            <a:t> </a:t>
          </a:r>
          <a:r>
            <a:rPr lang="de-DE" sz="1400" dirty="0" err="1">
              <a:solidFill>
                <a:schemeClr val="bg1"/>
              </a:solidFill>
            </a:rPr>
            <a:t>to</a:t>
          </a:r>
          <a:r>
            <a:rPr lang="de-DE" sz="1400" dirty="0">
              <a:solidFill>
                <a:schemeClr val="bg1"/>
              </a:solidFill>
            </a:rPr>
            <a:t> </a:t>
          </a:r>
          <a:r>
            <a:rPr lang="de-DE" sz="1400" dirty="0" err="1">
              <a:solidFill>
                <a:schemeClr val="bg1"/>
              </a:solidFill>
            </a:rPr>
            <a:t>the</a:t>
          </a:r>
          <a:r>
            <a:rPr lang="de-DE" sz="1400" dirty="0">
              <a:solidFill>
                <a:schemeClr val="bg1"/>
              </a:solidFill>
            </a:rPr>
            <a:t> Board</a:t>
          </a:r>
        </a:p>
        <a:p>
          <a:r>
            <a:rPr lang="de-DE" sz="1400" dirty="0">
              <a:solidFill>
                <a:schemeClr val="bg1"/>
              </a:solidFill>
            </a:rPr>
            <a:t>- Annual Account </a:t>
          </a:r>
          <a:r>
            <a:rPr lang="de-DE" sz="1400" dirty="0" err="1">
              <a:solidFill>
                <a:schemeClr val="bg1"/>
              </a:solidFill>
            </a:rPr>
            <a:t>and</a:t>
          </a:r>
          <a:r>
            <a:rPr lang="de-DE" sz="1400" dirty="0">
              <a:solidFill>
                <a:schemeClr val="bg1"/>
              </a:solidFill>
            </a:rPr>
            <a:t> Budget</a:t>
          </a:r>
        </a:p>
        <a:p>
          <a:r>
            <a:rPr lang="de-DE" sz="1400" dirty="0">
              <a:solidFill>
                <a:schemeClr val="bg1"/>
              </a:solidFill>
            </a:rPr>
            <a:t>- Projects</a:t>
          </a:r>
        </a:p>
        <a:p>
          <a:endParaRPr lang="de-DE" sz="1400" dirty="0">
            <a:solidFill>
              <a:schemeClr val="bg1"/>
            </a:solidFill>
          </a:endParaRPr>
        </a:p>
      </dgm:t>
    </dgm:pt>
    <dgm:pt modelId="{DFA9BA32-7D43-0545-AB84-FBE3DC63D250}" type="sibTrans" cxnId="{553CF36E-B226-D243-9E6D-A4F76C1E027C}">
      <dgm:prSet/>
      <dgm:spPr/>
      <dgm:t>
        <a:bodyPr/>
        <a:lstStyle/>
        <a:p>
          <a:endParaRPr lang="de-DE"/>
        </a:p>
      </dgm:t>
    </dgm:pt>
    <dgm:pt modelId="{00382F1A-E77E-C944-B1EA-26BFE160A760}" type="parTrans" cxnId="{553CF36E-B226-D243-9E6D-A4F76C1E027C}">
      <dgm:prSet/>
      <dgm:spPr/>
      <dgm:t>
        <a:bodyPr/>
        <a:lstStyle/>
        <a:p>
          <a:endParaRPr lang="de-DE"/>
        </a:p>
      </dgm:t>
    </dgm:pt>
    <dgm:pt modelId="{AC190FA6-C414-384E-8A83-3CD0C8DF5C44}" type="pres">
      <dgm:prSet presAssocID="{28DC902D-9231-574F-A3B9-CE8B6063A7A2}" presName="composite" presStyleCnt="0">
        <dgm:presLayoutVars>
          <dgm:chMax val="1"/>
          <dgm:dir/>
          <dgm:resizeHandles val="exact"/>
        </dgm:presLayoutVars>
      </dgm:prSet>
      <dgm:spPr/>
    </dgm:pt>
    <dgm:pt modelId="{61FECE9A-81A3-FB4E-85FF-27A419757911}" type="pres">
      <dgm:prSet presAssocID="{28DC902D-9231-574F-A3B9-CE8B6063A7A2}" presName="radial" presStyleCnt="0">
        <dgm:presLayoutVars>
          <dgm:animLvl val="ctr"/>
        </dgm:presLayoutVars>
      </dgm:prSet>
      <dgm:spPr/>
    </dgm:pt>
    <dgm:pt modelId="{CEACF020-C7D8-4948-AA53-F1AE5E06DBEA}" type="pres">
      <dgm:prSet presAssocID="{C62490B4-E8C9-8D47-9B87-8F224CE1E264}" presName="centerShape" presStyleLbl="vennNode1" presStyleIdx="0" presStyleCnt="1" custScaleX="66220" custScaleY="64865" custLinFactNeighborX="6087" custLinFactNeighborY="-3847"/>
      <dgm:spPr/>
    </dgm:pt>
  </dgm:ptLst>
  <dgm:cxnLst>
    <dgm:cxn modelId="{1FC73C1B-F92C-4C45-8DE7-B5E734F5FD0E}" srcId="{28DC902D-9231-574F-A3B9-CE8B6063A7A2}" destId="{D6304B85-F826-A54B-9EDE-F957D83F84AA}" srcOrd="1" destOrd="0" parTransId="{8E6003A5-2221-0844-94CF-C7698731066C}" sibTransId="{47A939EB-4830-0843-8AA4-E9932DB819B5}"/>
    <dgm:cxn modelId="{B886F250-E244-9340-A70E-784C77AAFDAC}" srcId="{D6304B85-F826-A54B-9EDE-F957D83F84AA}" destId="{7AEAFE84-CEFB-6541-BC10-7129529F3566}" srcOrd="0" destOrd="0" parTransId="{736F997E-D069-FA44-B0E9-20B3C95CF9F7}" sibTransId="{3E86D434-8FA7-A845-A522-787A2DE3F83F}"/>
    <dgm:cxn modelId="{553CF36E-B226-D243-9E6D-A4F76C1E027C}" srcId="{28DC902D-9231-574F-A3B9-CE8B6063A7A2}" destId="{C62490B4-E8C9-8D47-9B87-8F224CE1E264}" srcOrd="0" destOrd="0" parTransId="{00382F1A-E77E-C944-B1EA-26BFE160A760}" sibTransId="{DFA9BA32-7D43-0545-AB84-FBE3DC63D250}"/>
    <dgm:cxn modelId="{9D520C8D-16BA-BC4D-B4EC-F684A7BF23C4}" type="presOf" srcId="{28DC902D-9231-574F-A3B9-CE8B6063A7A2}" destId="{AC190FA6-C414-384E-8A83-3CD0C8DF5C44}" srcOrd="0" destOrd="0" presId="urn:microsoft.com/office/officeart/2005/8/layout/radial3"/>
    <dgm:cxn modelId="{A27E6ABF-3445-5647-82B0-37C236E8EAB9}" srcId="{28DC902D-9231-574F-A3B9-CE8B6063A7A2}" destId="{A52BB149-13FD-FA4C-90C5-7B99809A74FB}" srcOrd="2" destOrd="0" parTransId="{8E7F6F37-F089-944C-BAFE-8E4A2C2671BF}" sibTransId="{758D841F-67CD-3944-A328-1F975E1A9D24}"/>
    <dgm:cxn modelId="{ADBEECC8-A040-1F41-A4A1-87ABE226C48E}" type="presOf" srcId="{C62490B4-E8C9-8D47-9B87-8F224CE1E264}" destId="{CEACF020-C7D8-4948-AA53-F1AE5E06DBEA}" srcOrd="0" destOrd="0" presId="urn:microsoft.com/office/officeart/2005/8/layout/radial3"/>
    <dgm:cxn modelId="{BAF3817C-AEAC-A746-A3C5-27FA7C894648}" type="presParOf" srcId="{AC190FA6-C414-384E-8A83-3CD0C8DF5C44}" destId="{61FECE9A-81A3-FB4E-85FF-27A419757911}" srcOrd="0" destOrd="0" presId="urn:microsoft.com/office/officeart/2005/8/layout/radial3"/>
    <dgm:cxn modelId="{BD8FF053-D830-404C-92A5-BB4B477F63F8}" type="presParOf" srcId="{61FECE9A-81A3-FB4E-85FF-27A419757911}" destId="{CEACF020-C7D8-4948-AA53-F1AE5E06DBEA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DC902D-9231-574F-A3B9-CE8B6063A7A2}" type="doc">
      <dgm:prSet loTypeId="urn:microsoft.com/office/officeart/2005/8/layout/radial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62490B4-E8C9-8D47-9B87-8F224CE1E264}">
      <dgm:prSet phldrT="[Text]" custT="1"/>
      <dgm:spPr>
        <a:solidFill>
          <a:schemeClr val="accent1">
            <a:lumMod val="50000"/>
            <a:alpha val="84000"/>
          </a:schemeClr>
        </a:solidFill>
      </dgm:spPr>
      <dgm:t>
        <a:bodyPr/>
        <a:lstStyle/>
        <a:p>
          <a:r>
            <a:rPr lang="de-DE" sz="2400" b="1" dirty="0" err="1">
              <a:solidFill>
                <a:schemeClr val="bg1"/>
              </a:solidFill>
            </a:rPr>
            <a:t>FullAssembly of the members</a:t>
          </a:r>
        </a:p>
        <a:p>
          <a:r>
            <a:rPr lang="de-DE" sz="1600" dirty="0" err="1">
              <a:solidFill>
                <a:schemeClr val="bg1"/>
              </a:solidFill>
            </a:rPr>
            <a:t>1 x / year</a:t>
          </a:r>
          <a:endParaRPr lang="de-DE" sz="1600" dirty="0">
            <a:solidFill>
              <a:schemeClr val="bg1"/>
            </a:solidFill>
          </a:endParaRPr>
        </a:p>
        <a:p>
          <a:r>
            <a:rPr lang="de-DE" sz="1600" dirty="0">
              <a:solidFill>
                <a:schemeClr val="bg1"/>
              </a:solidFill>
            </a:rPr>
            <a:t>- </a:t>
          </a:r>
          <a:r>
            <a:rPr lang="de-DE" sz="1400" dirty="0" err="1">
              <a:solidFill>
                <a:schemeClr val="bg1"/>
              </a:solidFill>
            </a:rPr>
            <a:t>Elections</a:t>
          </a:r>
          <a:r>
            <a:rPr lang="de-DE" sz="1400" dirty="0">
              <a:solidFill>
                <a:schemeClr val="bg1"/>
              </a:solidFill>
            </a:rPr>
            <a:t> </a:t>
          </a:r>
          <a:r>
            <a:rPr lang="de-DE" sz="1400" dirty="0" err="1">
              <a:solidFill>
                <a:schemeClr val="bg1"/>
              </a:solidFill>
            </a:rPr>
            <a:t>to</a:t>
          </a:r>
          <a:r>
            <a:rPr lang="de-DE" sz="1400" dirty="0">
              <a:solidFill>
                <a:schemeClr val="bg1"/>
              </a:solidFill>
            </a:rPr>
            <a:t> </a:t>
          </a:r>
          <a:r>
            <a:rPr lang="de-DE" sz="1400" dirty="0" err="1">
              <a:solidFill>
                <a:schemeClr val="bg1"/>
              </a:solidFill>
            </a:rPr>
            <a:t>the</a:t>
          </a:r>
          <a:r>
            <a:rPr lang="de-DE" sz="1400" dirty="0">
              <a:solidFill>
                <a:schemeClr val="bg1"/>
              </a:solidFill>
            </a:rPr>
            <a:t> Board</a:t>
          </a:r>
        </a:p>
        <a:p>
          <a:r>
            <a:rPr lang="de-DE" sz="1400" dirty="0">
              <a:solidFill>
                <a:schemeClr val="bg1"/>
              </a:solidFill>
            </a:rPr>
            <a:t>- Annual Account </a:t>
          </a:r>
          <a:r>
            <a:rPr lang="de-DE" sz="1400" dirty="0" err="1">
              <a:solidFill>
                <a:schemeClr val="bg1"/>
              </a:solidFill>
            </a:rPr>
            <a:t>and</a:t>
          </a:r>
          <a:r>
            <a:rPr lang="de-DE" sz="1400" dirty="0">
              <a:solidFill>
                <a:schemeClr val="bg1"/>
              </a:solidFill>
            </a:rPr>
            <a:t> Budget</a:t>
          </a:r>
        </a:p>
        <a:p>
          <a:r>
            <a:rPr lang="de-DE" sz="1400" dirty="0">
              <a:solidFill>
                <a:schemeClr val="bg1"/>
              </a:solidFill>
            </a:rPr>
            <a:t>- Projects</a:t>
          </a:r>
        </a:p>
        <a:p>
          <a:endParaRPr lang="de-DE" sz="1400" dirty="0">
            <a:solidFill>
              <a:schemeClr val="bg1"/>
            </a:solidFill>
          </a:endParaRPr>
        </a:p>
      </dgm:t>
    </dgm:pt>
    <dgm:pt modelId="{00382F1A-E77E-C944-B1EA-26BFE160A760}" type="parTrans" cxnId="{553CF36E-B226-D243-9E6D-A4F76C1E027C}">
      <dgm:prSet/>
      <dgm:spPr/>
      <dgm:t>
        <a:bodyPr/>
        <a:lstStyle/>
        <a:p>
          <a:endParaRPr lang="de-DE"/>
        </a:p>
      </dgm:t>
    </dgm:pt>
    <dgm:pt modelId="{DFA9BA32-7D43-0545-AB84-FBE3DC63D250}" type="sibTrans" cxnId="{553CF36E-B226-D243-9E6D-A4F76C1E027C}">
      <dgm:prSet/>
      <dgm:spPr/>
      <dgm:t>
        <a:bodyPr/>
        <a:lstStyle/>
        <a:p>
          <a:endParaRPr lang="de-DE"/>
        </a:p>
      </dgm:t>
    </dgm:pt>
    <dgm:pt modelId="{D6304B85-F826-A54B-9EDE-F957D83F84AA}">
      <dgm:prSet phldrT="[Text]" custT="1"/>
      <dgm:spPr>
        <a:solidFill>
          <a:schemeClr val="accent6">
            <a:lumMod val="20000"/>
            <a:lumOff val="80000"/>
            <a:alpha val="84000"/>
          </a:schemeClr>
        </a:solidFill>
      </dgm:spPr>
      <dgm:t>
        <a:bodyPr/>
        <a:lstStyle/>
        <a:p>
          <a:endParaRPr lang="de-DE"/>
        </a:p>
      </dgm:t>
    </dgm:pt>
    <dgm:pt modelId="{8E6003A5-2221-0844-94CF-C7698731066C}" type="parTrans" cxnId="{1FC73C1B-F92C-4C45-8DE7-B5E734F5FD0E}">
      <dgm:prSet/>
      <dgm:spPr/>
      <dgm:t>
        <a:bodyPr/>
        <a:lstStyle/>
        <a:p>
          <a:endParaRPr lang="de-DE"/>
        </a:p>
      </dgm:t>
    </dgm:pt>
    <dgm:pt modelId="{47A939EB-4830-0843-8AA4-E9932DB819B5}" type="sibTrans" cxnId="{1FC73C1B-F92C-4C45-8DE7-B5E734F5FD0E}">
      <dgm:prSet/>
      <dgm:spPr/>
      <dgm:t>
        <a:bodyPr/>
        <a:lstStyle/>
        <a:p>
          <a:endParaRPr lang="de-DE"/>
        </a:p>
      </dgm:t>
    </dgm:pt>
    <dgm:pt modelId="{7AEAFE84-CEFB-6541-BC10-7129529F3566}">
      <dgm:prSet phldrT="[Text]" custT="1"/>
      <dgm:spPr>
        <a:solidFill>
          <a:schemeClr val="accent6">
            <a:lumMod val="20000"/>
            <a:lumOff val="80000"/>
            <a:alpha val="84000"/>
          </a:schemeClr>
        </a:solidFill>
      </dgm:spPr>
      <dgm:t>
        <a:bodyPr/>
        <a:lstStyle/>
        <a:p>
          <a:endParaRPr lang="de-DE"/>
        </a:p>
      </dgm:t>
    </dgm:pt>
    <dgm:pt modelId="{736F997E-D069-FA44-B0E9-20B3C95CF9F7}" type="parTrans" cxnId="{B886F250-E244-9340-A70E-784C77AAFDAC}">
      <dgm:prSet/>
      <dgm:spPr/>
      <dgm:t>
        <a:bodyPr/>
        <a:lstStyle/>
        <a:p>
          <a:endParaRPr lang="de-DE"/>
        </a:p>
      </dgm:t>
    </dgm:pt>
    <dgm:pt modelId="{3E86D434-8FA7-A845-A522-787A2DE3F83F}" type="sibTrans" cxnId="{B886F250-E244-9340-A70E-784C77AAFDAC}">
      <dgm:prSet/>
      <dgm:spPr/>
      <dgm:t>
        <a:bodyPr/>
        <a:lstStyle/>
        <a:p>
          <a:endParaRPr lang="de-DE"/>
        </a:p>
      </dgm:t>
    </dgm:pt>
    <dgm:pt modelId="{A52BB149-13FD-FA4C-90C5-7B99809A74FB}">
      <dgm:prSet phldrT="[Text]" custScaleX="126906" custScaleY="116939"/>
      <dgm:spPr/>
      <dgm:t>
        <a:bodyPr/>
        <a:lstStyle/>
        <a:p>
          <a:endParaRPr lang="de-DE"/>
        </a:p>
      </dgm:t>
    </dgm:pt>
    <dgm:pt modelId="{8E7F6F37-F089-944C-BAFE-8E4A2C2671BF}" type="parTrans" cxnId="{A27E6ABF-3445-5647-82B0-37C236E8EAB9}">
      <dgm:prSet/>
      <dgm:spPr/>
      <dgm:t>
        <a:bodyPr/>
        <a:lstStyle/>
        <a:p>
          <a:endParaRPr lang="de-DE"/>
        </a:p>
      </dgm:t>
    </dgm:pt>
    <dgm:pt modelId="{758D841F-67CD-3944-A328-1F975E1A9D24}" type="sibTrans" cxnId="{A27E6ABF-3445-5647-82B0-37C236E8EAB9}">
      <dgm:prSet/>
      <dgm:spPr/>
      <dgm:t>
        <a:bodyPr/>
        <a:lstStyle/>
        <a:p>
          <a:endParaRPr lang="de-DE"/>
        </a:p>
      </dgm:t>
    </dgm:pt>
    <dgm:pt modelId="{AC190FA6-C414-384E-8A83-3CD0C8DF5C44}" type="pres">
      <dgm:prSet presAssocID="{28DC902D-9231-574F-A3B9-CE8B6063A7A2}" presName="composite" presStyleCnt="0">
        <dgm:presLayoutVars>
          <dgm:chMax val="1"/>
          <dgm:dir/>
          <dgm:resizeHandles val="exact"/>
        </dgm:presLayoutVars>
      </dgm:prSet>
      <dgm:spPr/>
    </dgm:pt>
    <dgm:pt modelId="{61FECE9A-81A3-FB4E-85FF-27A419757911}" type="pres">
      <dgm:prSet presAssocID="{28DC902D-9231-574F-A3B9-CE8B6063A7A2}" presName="radial" presStyleCnt="0">
        <dgm:presLayoutVars>
          <dgm:animLvl val="ctr"/>
        </dgm:presLayoutVars>
      </dgm:prSet>
      <dgm:spPr/>
    </dgm:pt>
    <dgm:pt modelId="{CEACF020-C7D8-4948-AA53-F1AE5E06DBEA}" type="pres">
      <dgm:prSet presAssocID="{C62490B4-E8C9-8D47-9B87-8F224CE1E264}" presName="centerShape" presStyleLbl="vennNode1" presStyleIdx="0" presStyleCnt="1" custScaleX="66220" custScaleY="64865" custLinFactNeighborX="7778" custLinFactNeighborY="-3043"/>
      <dgm:spPr/>
    </dgm:pt>
  </dgm:ptLst>
  <dgm:cxnLst>
    <dgm:cxn modelId="{8C19EE07-5487-DC4C-981F-75540D942A78}" type="presOf" srcId="{C62490B4-E8C9-8D47-9B87-8F224CE1E264}" destId="{CEACF020-C7D8-4948-AA53-F1AE5E06DBEA}" srcOrd="0" destOrd="0" presId="urn:microsoft.com/office/officeart/2005/8/layout/radial3"/>
    <dgm:cxn modelId="{1FC73C1B-F92C-4C45-8DE7-B5E734F5FD0E}" srcId="{28DC902D-9231-574F-A3B9-CE8B6063A7A2}" destId="{D6304B85-F826-A54B-9EDE-F957D83F84AA}" srcOrd="1" destOrd="0" parTransId="{8E6003A5-2221-0844-94CF-C7698731066C}" sibTransId="{47A939EB-4830-0843-8AA4-E9932DB819B5}"/>
    <dgm:cxn modelId="{B886F250-E244-9340-A70E-784C77AAFDAC}" srcId="{D6304B85-F826-A54B-9EDE-F957D83F84AA}" destId="{7AEAFE84-CEFB-6541-BC10-7129529F3566}" srcOrd="0" destOrd="0" parTransId="{736F997E-D069-FA44-B0E9-20B3C95CF9F7}" sibTransId="{3E86D434-8FA7-A845-A522-787A2DE3F83F}"/>
    <dgm:cxn modelId="{553CF36E-B226-D243-9E6D-A4F76C1E027C}" srcId="{28DC902D-9231-574F-A3B9-CE8B6063A7A2}" destId="{C62490B4-E8C9-8D47-9B87-8F224CE1E264}" srcOrd="0" destOrd="0" parTransId="{00382F1A-E77E-C944-B1EA-26BFE160A760}" sibTransId="{DFA9BA32-7D43-0545-AB84-FBE3DC63D250}"/>
    <dgm:cxn modelId="{5423746F-28F3-D140-84CF-3538C5F5AC36}" type="presOf" srcId="{28DC902D-9231-574F-A3B9-CE8B6063A7A2}" destId="{AC190FA6-C414-384E-8A83-3CD0C8DF5C44}" srcOrd="0" destOrd="0" presId="urn:microsoft.com/office/officeart/2005/8/layout/radial3"/>
    <dgm:cxn modelId="{A27E6ABF-3445-5647-82B0-37C236E8EAB9}" srcId="{28DC902D-9231-574F-A3B9-CE8B6063A7A2}" destId="{A52BB149-13FD-FA4C-90C5-7B99809A74FB}" srcOrd="2" destOrd="0" parTransId="{8E7F6F37-F089-944C-BAFE-8E4A2C2671BF}" sibTransId="{758D841F-67CD-3944-A328-1F975E1A9D24}"/>
    <dgm:cxn modelId="{655BC428-232F-5947-8FD0-937F6E7C8BE6}" type="presParOf" srcId="{AC190FA6-C414-384E-8A83-3CD0C8DF5C44}" destId="{61FECE9A-81A3-FB4E-85FF-27A419757911}" srcOrd="0" destOrd="0" presId="urn:microsoft.com/office/officeart/2005/8/layout/radial3"/>
    <dgm:cxn modelId="{1E326D1F-8AAE-3E4C-9F62-C4ED54336438}" type="presParOf" srcId="{61FECE9A-81A3-FB4E-85FF-27A419757911}" destId="{CEACF020-C7D8-4948-AA53-F1AE5E06DBEA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8DC902D-9231-574F-A3B9-CE8B6063A7A2}" type="doc">
      <dgm:prSet loTypeId="urn:microsoft.com/office/officeart/2005/8/layout/radial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D3687FC-E705-1F4E-86A2-815F0378B4B2}">
      <dgm:prSet phldrT="[Text]" custT="1"/>
      <dgm:spPr>
        <a:solidFill>
          <a:srgbClr val="A2CAA2">
            <a:alpha val="88000"/>
          </a:srgbClr>
        </a:solidFill>
      </dgm:spPr>
      <dgm:t>
        <a:bodyPr/>
        <a:lstStyle/>
        <a:p>
          <a:pPr>
            <a:spcAft>
              <a:spcPts val="156"/>
            </a:spcAft>
          </a:pPr>
          <a:r>
            <a:rPr lang="de-DE" sz="1800" b="1" dirty="0"/>
            <a:t>Working</a:t>
          </a:r>
        </a:p>
        <a:p>
          <a:pPr>
            <a:spcAft>
              <a:spcPts val="756"/>
            </a:spcAft>
          </a:pPr>
          <a:r>
            <a:rPr lang="de-DE" sz="1800" b="1" dirty="0"/>
            <a:t>Groups</a:t>
          </a:r>
        </a:p>
        <a:p>
          <a:pPr>
            <a:spcAft>
              <a:spcPts val="756"/>
            </a:spcAft>
          </a:pPr>
          <a:r>
            <a:rPr lang="de-DE" sz="1800" dirty="0"/>
            <a:t> </a:t>
          </a:r>
          <a:r>
            <a:rPr lang="de-DE" sz="1800" dirty="0" err="1"/>
            <a:t>Committees</a:t>
          </a:r>
          <a:r>
            <a:rPr lang="de-DE" sz="1800" dirty="0"/>
            <a:t>,</a:t>
          </a:r>
        </a:p>
        <a:p>
          <a:pPr>
            <a:spcAft>
              <a:spcPts val="156"/>
            </a:spcAft>
          </a:pPr>
          <a:r>
            <a:rPr lang="de-DE" sz="1800" dirty="0"/>
            <a:t> </a:t>
          </a:r>
          <a:r>
            <a:rPr lang="de-DE" sz="1800" dirty="0" err="1"/>
            <a:t>Commissions</a:t>
          </a:r>
          <a:endParaRPr lang="de-DE" sz="1800" dirty="0"/>
        </a:p>
      </dgm:t>
    </dgm:pt>
    <dgm:pt modelId="{6D452D29-15FE-2B48-AC7B-9D7574241EA5}" type="parTrans" cxnId="{F648EC2F-1A9C-6E4E-ADA8-522D34D0EE0B}">
      <dgm:prSet/>
      <dgm:spPr/>
      <dgm:t>
        <a:bodyPr/>
        <a:lstStyle/>
        <a:p>
          <a:endParaRPr lang="de-DE"/>
        </a:p>
      </dgm:t>
    </dgm:pt>
    <dgm:pt modelId="{BA1F5F0A-EE38-7E47-889A-E4737685A9BA}" type="sibTrans" cxnId="{F648EC2F-1A9C-6E4E-ADA8-522D34D0EE0B}">
      <dgm:prSet/>
      <dgm:spPr/>
      <dgm:t>
        <a:bodyPr/>
        <a:lstStyle/>
        <a:p>
          <a:endParaRPr lang="de-DE"/>
        </a:p>
      </dgm:t>
    </dgm:pt>
    <dgm:pt modelId="{C62490B4-E8C9-8D47-9B87-8F224CE1E264}">
      <dgm:prSet phldrT="[Text]" custT="1"/>
      <dgm:spPr>
        <a:solidFill>
          <a:srgbClr val="4AC762"/>
        </a:solidFill>
      </dgm:spPr>
      <dgm:t>
        <a:bodyPr/>
        <a:lstStyle/>
        <a:p>
          <a:r>
            <a:rPr lang="de-DE" sz="2000" b="1" dirty="0" err="1">
              <a:solidFill>
                <a:srgbClr val="FFFFFF"/>
              </a:solidFill>
            </a:rPr>
            <a:t>Tenants</a:t>
          </a:r>
          <a:r>
            <a:rPr lang="de-DE" sz="2000" b="1" dirty="0">
              <a:solidFill>
                <a:srgbClr val="FFFFFF"/>
              </a:solidFill>
            </a:rPr>
            <a:t> </a:t>
          </a:r>
          <a:r>
            <a:rPr lang="de-DE" sz="2000" b="1" dirty="0" err="1">
              <a:solidFill>
                <a:srgbClr val="FFFFFF"/>
              </a:solidFill>
            </a:rPr>
            <a:t>Assembly</a:t>
          </a:r>
        </a:p>
        <a:p>
          <a:r>
            <a:rPr lang="de-DE" sz="2000" b="0" dirty="0" err="1">
              <a:solidFill>
                <a:srgbClr val="FFFFFF"/>
              </a:solidFill>
            </a:rPr>
            <a:t>4-6x / year</a:t>
          </a:r>
          <a:endParaRPr lang="de-DE" sz="1400" b="0" dirty="0">
            <a:solidFill>
              <a:srgbClr val="FFFFFF"/>
            </a:solidFill>
          </a:endParaRPr>
        </a:p>
      </dgm:t>
    </dgm:pt>
    <dgm:pt modelId="{00382F1A-E77E-C944-B1EA-26BFE160A760}" type="parTrans" cxnId="{553CF36E-B226-D243-9E6D-A4F76C1E027C}">
      <dgm:prSet/>
      <dgm:spPr/>
      <dgm:t>
        <a:bodyPr/>
        <a:lstStyle/>
        <a:p>
          <a:endParaRPr lang="de-DE"/>
        </a:p>
      </dgm:t>
    </dgm:pt>
    <dgm:pt modelId="{DFA9BA32-7D43-0545-AB84-FBE3DC63D250}" type="sibTrans" cxnId="{553CF36E-B226-D243-9E6D-A4F76C1E027C}">
      <dgm:prSet/>
      <dgm:spPr/>
      <dgm:t>
        <a:bodyPr/>
        <a:lstStyle/>
        <a:p>
          <a:endParaRPr lang="de-DE"/>
        </a:p>
      </dgm:t>
    </dgm:pt>
    <dgm:pt modelId="{7AEAFE84-CEFB-6541-BC10-7129529F3566}">
      <dgm:prSet phldrT="[Text]" custT="1"/>
      <dgm:spPr>
        <a:solidFill>
          <a:srgbClr val="BFEDBE">
            <a:alpha val="88000"/>
          </a:srgbClr>
        </a:solidFill>
      </dgm:spPr>
      <dgm:t>
        <a:bodyPr/>
        <a:lstStyle/>
        <a:p>
          <a:r>
            <a:rPr lang="de-DE" sz="2400" b="1" dirty="0" err="1"/>
            <a:t>Tenants</a:t>
          </a:r>
          <a:endParaRPr lang="de-DE" sz="2400" b="1" dirty="0"/>
        </a:p>
        <a:p>
          <a:r>
            <a:rPr lang="de-DE" sz="2000" dirty="0" err="1"/>
            <a:t>Inhabitants</a:t>
          </a:r>
        </a:p>
        <a:p>
          <a:r>
            <a:rPr lang="de-DE" sz="2000" dirty="0"/>
            <a:t>Small </a:t>
          </a:r>
          <a:r>
            <a:rPr lang="de-DE" sz="2000" dirty="0" err="1"/>
            <a:t>Businesses</a:t>
          </a:r>
        </a:p>
      </dgm:t>
    </dgm:pt>
    <dgm:pt modelId="{736F997E-D069-FA44-B0E9-20B3C95CF9F7}" type="parTrans" cxnId="{B886F250-E244-9340-A70E-784C77AAFDAC}">
      <dgm:prSet/>
      <dgm:spPr/>
      <dgm:t>
        <a:bodyPr/>
        <a:lstStyle/>
        <a:p>
          <a:endParaRPr lang="de-DE"/>
        </a:p>
      </dgm:t>
    </dgm:pt>
    <dgm:pt modelId="{3E86D434-8FA7-A845-A522-787A2DE3F83F}" type="sibTrans" cxnId="{B886F250-E244-9340-A70E-784C77AAFDAC}">
      <dgm:prSet/>
      <dgm:spPr/>
      <dgm:t>
        <a:bodyPr/>
        <a:lstStyle/>
        <a:p>
          <a:endParaRPr lang="de-DE"/>
        </a:p>
      </dgm:t>
    </dgm:pt>
    <dgm:pt modelId="{A52BB149-13FD-FA4C-90C5-7B99809A74FB}">
      <dgm:prSet phldrT="[Text]" custScaleX="126906" custScaleY="116939"/>
      <dgm:spPr/>
      <dgm:t>
        <a:bodyPr/>
        <a:lstStyle/>
        <a:p>
          <a:endParaRPr lang="de-DE"/>
        </a:p>
      </dgm:t>
    </dgm:pt>
    <dgm:pt modelId="{8E7F6F37-F089-944C-BAFE-8E4A2C2671BF}" type="parTrans" cxnId="{A27E6ABF-3445-5647-82B0-37C236E8EAB9}">
      <dgm:prSet/>
      <dgm:spPr/>
      <dgm:t>
        <a:bodyPr/>
        <a:lstStyle/>
        <a:p>
          <a:endParaRPr lang="de-DE"/>
        </a:p>
      </dgm:t>
    </dgm:pt>
    <dgm:pt modelId="{758D841F-67CD-3944-A328-1F975E1A9D24}" type="sibTrans" cxnId="{A27E6ABF-3445-5647-82B0-37C236E8EAB9}">
      <dgm:prSet/>
      <dgm:spPr/>
      <dgm:t>
        <a:bodyPr/>
        <a:lstStyle/>
        <a:p>
          <a:endParaRPr lang="de-DE"/>
        </a:p>
      </dgm:t>
    </dgm:pt>
    <dgm:pt modelId="{D4C60900-3C41-AC4E-9515-B1EA62FF7853}">
      <dgm:prSet phldrT="[Text]"/>
      <dgm:spPr>
        <a:solidFill>
          <a:schemeClr val="accent1">
            <a:lumMod val="75000"/>
            <a:alpha val="96000"/>
          </a:schemeClr>
        </a:solidFill>
      </dgm:spPr>
      <dgm:t>
        <a:bodyPr/>
        <a:lstStyle/>
        <a:p>
          <a:r>
            <a:rPr lang="de-DE" b="1" dirty="0"/>
            <a:t>Unit 1</a:t>
          </a:r>
        </a:p>
        <a:p>
          <a:r>
            <a:rPr lang="de-DE" dirty="0" err="1"/>
            <a:t>since</a:t>
          </a:r>
          <a:r>
            <a:rPr lang="de-DE" dirty="0"/>
            <a:t> 2001</a:t>
          </a:r>
        </a:p>
        <a:p>
          <a:r>
            <a:rPr lang="de-DE" dirty="0"/>
            <a:t>270 </a:t>
          </a:r>
          <a:r>
            <a:rPr lang="de-DE" dirty="0" err="1"/>
            <a:t>inhabitants</a:t>
          </a:r>
          <a:endParaRPr lang="de-DE" dirty="0"/>
        </a:p>
        <a:p>
          <a:r>
            <a:rPr lang="de-DE" dirty="0"/>
            <a:t>90 </a:t>
          </a:r>
          <a:r>
            <a:rPr lang="de-DE" dirty="0" err="1"/>
            <a:t>workplaces</a:t>
          </a:r>
          <a:endParaRPr lang="de-DE" dirty="0"/>
        </a:p>
      </dgm:t>
    </dgm:pt>
    <dgm:pt modelId="{80D7825F-73C2-B542-A6D1-1DBD0FF4C8AC}" type="parTrans" cxnId="{B7962B22-6D25-2043-9905-E9D568A3CDF5}">
      <dgm:prSet/>
      <dgm:spPr/>
      <dgm:t>
        <a:bodyPr/>
        <a:lstStyle/>
        <a:p>
          <a:endParaRPr lang="de-DE"/>
        </a:p>
      </dgm:t>
    </dgm:pt>
    <dgm:pt modelId="{09E89048-274D-6347-A6F0-D9263A62391C}" type="sibTrans" cxnId="{B7962B22-6D25-2043-9905-E9D568A3CDF5}">
      <dgm:prSet/>
      <dgm:spPr/>
      <dgm:t>
        <a:bodyPr/>
        <a:lstStyle/>
        <a:p>
          <a:endParaRPr lang="de-DE"/>
        </a:p>
      </dgm:t>
    </dgm:pt>
    <dgm:pt modelId="{AC190FA6-C414-384E-8A83-3CD0C8DF5C44}" type="pres">
      <dgm:prSet presAssocID="{28DC902D-9231-574F-A3B9-CE8B6063A7A2}" presName="composite" presStyleCnt="0">
        <dgm:presLayoutVars>
          <dgm:chMax val="1"/>
          <dgm:dir/>
          <dgm:resizeHandles val="exact"/>
        </dgm:presLayoutVars>
      </dgm:prSet>
      <dgm:spPr/>
    </dgm:pt>
    <dgm:pt modelId="{61FECE9A-81A3-FB4E-85FF-27A419757911}" type="pres">
      <dgm:prSet presAssocID="{28DC902D-9231-574F-A3B9-CE8B6063A7A2}" presName="radial" presStyleCnt="0">
        <dgm:presLayoutVars>
          <dgm:animLvl val="ctr"/>
        </dgm:presLayoutVars>
      </dgm:prSet>
      <dgm:spPr/>
    </dgm:pt>
    <dgm:pt modelId="{E58526AB-4CB0-814C-B3FA-5848FFC02EF3}" type="pres">
      <dgm:prSet presAssocID="{8D3687FC-E705-1F4E-86A2-815F0378B4B2}" presName="centerShape" presStyleLbl="vennNode1" presStyleIdx="0" presStyleCnt="4" custScaleX="63155" custScaleY="58938" custLinFactNeighborX="-462" custLinFactNeighborY="-43045"/>
      <dgm:spPr/>
    </dgm:pt>
    <dgm:pt modelId="{784E0ABB-2B19-3C4D-9FAC-18B83E07671B}" type="pres">
      <dgm:prSet presAssocID="{C62490B4-E8C9-8D47-9B87-8F224CE1E264}" presName="node" presStyleLbl="vennNode1" presStyleIdx="1" presStyleCnt="4" custScaleX="128797" custScaleY="126398" custRadScaleRad="111880" custRadScaleInc="-78624">
        <dgm:presLayoutVars>
          <dgm:bulletEnabled val="1"/>
        </dgm:presLayoutVars>
      </dgm:prSet>
      <dgm:spPr/>
    </dgm:pt>
    <dgm:pt modelId="{77EA3C2F-5A94-4A4B-A5DF-3E65BE79145E}" type="pres">
      <dgm:prSet presAssocID="{7AEAFE84-CEFB-6541-BC10-7129529F3566}" presName="node" presStyleLbl="vennNode1" presStyleIdx="2" presStyleCnt="4" custScaleX="188679" custScaleY="188679" custRadScaleRad="20286" custRadScaleInc="67808">
        <dgm:presLayoutVars>
          <dgm:bulletEnabled val="1"/>
        </dgm:presLayoutVars>
      </dgm:prSet>
      <dgm:spPr/>
    </dgm:pt>
    <dgm:pt modelId="{39CE92C7-210F-1244-8D35-D9EA5AFA8F34}" type="pres">
      <dgm:prSet presAssocID="{D4C60900-3C41-AC4E-9515-B1EA62FF7853}" presName="node" presStyleLbl="vennNode1" presStyleIdx="3" presStyleCnt="4" custScaleX="138115" custScaleY="134715" custRadScaleRad="120967" custRadScaleInc="59302">
        <dgm:presLayoutVars>
          <dgm:bulletEnabled val="1"/>
        </dgm:presLayoutVars>
      </dgm:prSet>
      <dgm:spPr/>
    </dgm:pt>
  </dgm:ptLst>
  <dgm:cxnLst>
    <dgm:cxn modelId="{B7962B22-6D25-2043-9905-E9D568A3CDF5}" srcId="{8D3687FC-E705-1F4E-86A2-815F0378B4B2}" destId="{D4C60900-3C41-AC4E-9515-B1EA62FF7853}" srcOrd="2" destOrd="0" parTransId="{80D7825F-73C2-B542-A6D1-1DBD0FF4C8AC}" sibTransId="{09E89048-274D-6347-A6F0-D9263A62391C}"/>
    <dgm:cxn modelId="{DD16FE2E-F86A-1240-87B3-FE2B72D63881}" type="presOf" srcId="{D4C60900-3C41-AC4E-9515-B1EA62FF7853}" destId="{39CE92C7-210F-1244-8D35-D9EA5AFA8F34}" srcOrd="0" destOrd="0" presId="urn:microsoft.com/office/officeart/2005/8/layout/radial3"/>
    <dgm:cxn modelId="{F648EC2F-1A9C-6E4E-ADA8-522D34D0EE0B}" srcId="{28DC902D-9231-574F-A3B9-CE8B6063A7A2}" destId="{8D3687FC-E705-1F4E-86A2-815F0378B4B2}" srcOrd="0" destOrd="0" parTransId="{6D452D29-15FE-2B48-AC7B-9D7574241EA5}" sibTransId="{BA1F5F0A-EE38-7E47-889A-E4737685A9BA}"/>
    <dgm:cxn modelId="{B886F250-E244-9340-A70E-784C77AAFDAC}" srcId="{8D3687FC-E705-1F4E-86A2-815F0378B4B2}" destId="{7AEAFE84-CEFB-6541-BC10-7129529F3566}" srcOrd="1" destOrd="0" parTransId="{736F997E-D069-FA44-B0E9-20B3C95CF9F7}" sibTransId="{3E86D434-8FA7-A845-A522-787A2DE3F83F}"/>
    <dgm:cxn modelId="{8A765D51-049D-C742-B0EB-43ECC6ACF544}" type="presOf" srcId="{28DC902D-9231-574F-A3B9-CE8B6063A7A2}" destId="{AC190FA6-C414-384E-8A83-3CD0C8DF5C44}" srcOrd="0" destOrd="0" presId="urn:microsoft.com/office/officeart/2005/8/layout/radial3"/>
    <dgm:cxn modelId="{553CF36E-B226-D243-9E6D-A4F76C1E027C}" srcId="{8D3687FC-E705-1F4E-86A2-815F0378B4B2}" destId="{C62490B4-E8C9-8D47-9B87-8F224CE1E264}" srcOrd="0" destOrd="0" parTransId="{00382F1A-E77E-C944-B1EA-26BFE160A760}" sibTransId="{DFA9BA32-7D43-0545-AB84-FBE3DC63D250}"/>
    <dgm:cxn modelId="{1208CF75-AA75-4B49-BC0F-2378ABF7F1EE}" type="presOf" srcId="{C62490B4-E8C9-8D47-9B87-8F224CE1E264}" destId="{784E0ABB-2B19-3C4D-9FAC-18B83E07671B}" srcOrd="0" destOrd="0" presId="urn:microsoft.com/office/officeart/2005/8/layout/radial3"/>
    <dgm:cxn modelId="{2D81D781-6462-DF46-8205-ADF3203CA87A}" type="presOf" srcId="{8D3687FC-E705-1F4E-86A2-815F0378B4B2}" destId="{E58526AB-4CB0-814C-B3FA-5848FFC02EF3}" srcOrd="0" destOrd="0" presId="urn:microsoft.com/office/officeart/2005/8/layout/radial3"/>
    <dgm:cxn modelId="{6C534EA9-3BAD-8E45-9E4C-70A4554A6302}" type="presOf" srcId="{7AEAFE84-CEFB-6541-BC10-7129529F3566}" destId="{77EA3C2F-5A94-4A4B-A5DF-3E65BE79145E}" srcOrd="0" destOrd="0" presId="urn:microsoft.com/office/officeart/2005/8/layout/radial3"/>
    <dgm:cxn modelId="{A27E6ABF-3445-5647-82B0-37C236E8EAB9}" srcId="{28DC902D-9231-574F-A3B9-CE8B6063A7A2}" destId="{A52BB149-13FD-FA4C-90C5-7B99809A74FB}" srcOrd="1" destOrd="0" parTransId="{8E7F6F37-F089-944C-BAFE-8E4A2C2671BF}" sibTransId="{758D841F-67CD-3944-A328-1F975E1A9D24}"/>
    <dgm:cxn modelId="{3D9CD60F-F712-5940-8435-1E265A31ABD0}" type="presParOf" srcId="{AC190FA6-C414-384E-8A83-3CD0C8DF5C44}" destId="{61FECE9A-81A3-FB4E-85FF-27A419757911}" srcOrd="0" destOrd="0" presId="urn:microsoft.com/office/officeart/2005/8/layout/radial3"/>
    <dgm:cxn modelId="{5676BDBE-8DD5-2C4C-8AC5-9563EA0971EF}" type="presParOf" srcId="{61FECE9A-81A3-FB4E-85FF-27A419757911}" destId="{E58526AB-4CB0-814C-B3FA-5848FFC02EF3}" srcOrd="0" destOrd="0" presId="urn:microsoft.com/office/officeart/2005/8/layout/radial3"/>
    <dgm:cxn modelId="{9CA293C0-8AC6-8C4B-ADF6-A6CB7828DC45}" type="presParOf" srcId="{61FECE9A-81A3-FB4E-85FF-27A419757911}" destId="{784E0ABB-2B19-3C4D-9FAC-18B83E07671B}" srcOrd="1" destOrd="0" presId="urn:microsoft.com/office/officeart/2005/8/layout/radial3"/>
    <dgm:cxn modelId="{9BD3D170-6D71-8847-BA92-4C896771BDAE}" type="presParOf" srcId="{61FECE9A-81A3-FB4E-85FF-27A419757911}" destId="{77EA3C2F-5A94-4A4B-A5DF-3E65BE79145E}" srcOrd="2" destOrd="0" presId="urn:microsoft.com/office/officeart/2005/8/layout/radial3"/>
    <dgm:cxn modelId="{4D2AE45B-73A5-464E-A8C4-F5612272EA9C}" type="presParOf" srcId="{61FECE9A-81A3-FB4E-85FF-27A419757911}" destId="{39CE92C7-210F-1244-8D35-D9EA5AFA8F34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8DC902D-9231-574F-A3B9-CE8B6063A7A2}" type="doc">
      <dgm:prSet loTypeId="urn:microsoft.com/office/officeart/2005/8/layout/radial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D3687FC-E705-1F4E-86A2-815F0378B4B2}">
      <dgm:prSet phldrT="[Text]" custT="1"/>
      <dgm:spPr>
        <a:solidFill>
          <a:srgbClr val="A2CAA2">
            <a:alpha val="88000"/>
          </a:srgbClr>
        </a:solidFill>
      </dgm:spPr>
      <dgm:t>
        <a:bodyPr/>
        <a:lstStyle/>
        <a:p>
          <a:pPr>
            <a:spcAft>
              <a:spcPts val="156"/>
            </a:spcAft>
          </a:pPr>
          <a:r>
            <a:rPr lang="de-DE" sz="1800" b="1" dirty="0"/>
            <a:t>Working</a:t>
          </a:r>
        </a:p>
        <a:p>
          <a:pPr>
            <a:spcAft>
              <a:spcPts val="756"/>
            </a:spcAft>
          </a:pPr>
          <a:r>
            <a:rPr lang="de-DE" sz="1800" b="1" dirty="0"/>
            <a:t>Groups</a:t>
          </a:r>
        </a:p>
        <a:p>
          <a:pPr>
            <a:spcAft>
              <a:spcPts val="756"/>
            </a:spcAft>
          </a:pPr>
          <a:r>
            <a:rPr lang="de-DE" sz="1800" dirty="0"/>
            <a:t> </a:t>
          </a:r>
          <a:r>
            <a:rPr lang="de-DE" sz="1800" dirty="0" err="1"/>
            <a:t>Committees</a:t>
          </a:r>
          <a:r>
            <a:rPr lang="de-DE" sz="1800" dirty="0"/>
            <a:t>,</a:t>
          </a:r>
        </a:p>
        <a:p>
          <a:pPr>
            <a:spcAft>
              <a:spcPts val="156"/>
            </a:spcAft>
          </a:pPr>
          <a:r>
            <a:rPr lang="de-DE" sz="1800" dirty="0"/>
            <a:t> </a:t>
          </a:r>
          <a:r>
            <a:rPr lang="de-DE" sz="1800" dirty="0" err="1"/>
            <a:t>Commissions</a:t>
          </a:r>
          <a:endParaRPr lang="de-DE" sz="1800" dirty="0"/>
        </a:p>
      </dgm:t>
    </dgm:pt>
    <dgm:pt modelId="{6D452D29-15FE-2B48-AC7B-9D7574241EA5}" type="parTrans" cxnId="{F648EC2F-1A9C-6E4E-ADA8-522D34D0EE0B}">
      <dgm:prSet/>
      <dgm:spPr/>
      <dgm:t>
        <a:bodyPr/>
        <a:lstStyle/>
        <a:p>
          <a:endParaRPr lang="de-DE"/>
        </a:p>
      </dgm:t>
    </dgm:pt>
    <dgm:pt modelId="{BA1F5F0A-EE38-7E47-889A-E4737685A9BA}" type="sibTrans" cxnId="{F648EC2F-1A9C-6E4E-ADA8-522D34D0EE0B}">
      <dgm:prSet/>
      <dgm:spPr/>
      <dgm:t>
        <a:bodyPr/>
        <a:lstStyle/>
        <a:p>
          <a:endParaRPr lang="de-DE"/>
        </a:p>
      </dgm:t>
    </dgm:pt>
    <dgm:pt modelId="{A52BB149-13FD-FA4C-90C5-7B99809A74FB}">
      <dgm:prSet phldrT="[Text]" custScaleX="126906" custScaleY="116939"/>
      <dgm:spPr/>
      <dgm:t>
        <a:bodyPr/>
        <a:lstStyle/>
        <a:p>
          <a:endParaRPr lang="de-DE"/>
        </a:p>
      </dgm:t>
    </dgm:pt>
    <dgm:pt modelId="{8E7F6F37-F089-944C-BAFE-8E4A2C2671BF}" type="parTrans" cxnId="{A27E6ABF-3445-5647-82B0-37C236E8EAB9}">
      <dgm:prSet/>
      <dgm:spPr/>
      <dgm:t>
        <a:bodyPr/>
        <a:lstStyle/>
        <a:p>
          <a:endParaRPr lang="de-DE"/>
        </a:p>
      </dgm:t>
    </dgm:pt>
    <dgm:pt modelId="{758D841F-67CD-3944-A328-1F975E1A9D24}" type="sibTrans" cxnId="{A27E6ABF-3445-5647-82B0-37C236E8EAB9}">
      <dgm:prSet/>
      <dgm:spPr/>
      <dgm:t>
        <a:bodyPr/>
        <a:lstStyle/>
        <a:p>
          <a:endParaRPr lang="de-DE"/>
        </a:p>
      </dgm:t>
    </dgm:pt>
    <dgm:pt modelId="{AC190FA6-C414-384E-8A83-3CD0C8DF5C44}" type="pres">
      <dgm:prSet presAssocID="{28DC902D-9231-574F-A3B9-CE8B6063A7A2}" presName="composite" presStyleCnt="0">
        <dgm:presLayoutVars>
          <dgm:chMax val="1"/>
          <dgm:dir/>
          <dgm:resizeHandles val="exact"/>
        </dgm:presLayoutVars>
      </dgm:prSet>
      <dgm:spPr/>
    </dgm:pt>
    <dgm:pt modelId="{61FECE9A-81A3-FB4E-85FF-27A419757911}" type="pres">
      <dgm:prSet presAssocID="{28DC902D-9231-574F-A3B9-CE8B6063A7A2}" presName="radial" presStyleCnt="0">
        <dgm:presLayoutVars>
          <dgm:animLvl val="ctr"/>
        </dgm:presLayoutVars>
      </dgm:prSet>
      <dgm:spPr/>
    </dgm:pt>
    <dgm:pt modelId="{E58526AB-4CB0-814C-B3FA-5848FFC02EF3}" type="pres">
      <dgm:prSet presAssocID="{8D3687FC-E705-1F4E-86A2-815F0378B4B2}" presName="centerShape" presStyleLbl="vennNode1" presStyleIdx="0" presStyleCnt="1" custScaleX="38199" custScaleY="35657" custLinFactNeighborX="-13651" custLinFactNeighborY="-7374"/>
      <dgm:spPr/>
    </dgm:pt>
  </dgm:ptLst>
  <dgm:cxnLst>
    <dgm:cxn modelId="{F648EC2F-1A9C-6E4E-ADA8-522D34D0EE0B}" srcId="{28DC902D-9231-574F-A3B9-CE8B6063A7A2}" destId="{8D3687FC-E705-1F4E-86A2-815F0378B4B2}" srcOrd="0" destOrd="0" parTransId="{6D452D29-15FE-2B48-AC7B-9D7574241EA5}" sibTransId="{BA1F5F0A-EE38-7E47-889A-E4737685A9BA}"/>
    <dgm:cxn modelId="{A27E6ABF-3445-5647-82B0-37C236E8EAB9}" srcId="{28DC902D-9231-574F-A3B9-CE8B6063A7A2}" destId="{A52BB149-13FD-FA4C-90C5-7B99809A74FB}" srcOrd="1" destOrd="0" parTransId="{8E7F6F37-F089-944C-BAFE-8E4A2C2671BF}" sibTransId="{758D841F-67CD-3944-A328-1F975E1A9D24}"/>
    <dgm:cxn modelId="{C21E22C4-AF33-E44B-A954-2BDAE6447A24}" type="presOf" srcId="{28DC902D-9231-574F-A3B9-CE8B6063A7A2}" destId="{AC190FA6-C414-384E-8A83-3CD0C8DF5C44}" srcOrd="0" destOrd="0" presId="urn:microsoft.com/office/officeart/2005/8/layout/radial3"/>
    <dgm:cxn modelId="{777A78E1-EDEE-1842-B0C9-0787D34C7877}" type="presOf" srcId="{8D3687FC-E705-1F4E-86A2-815F0378B4B2}" destId="{E58526AB-4CB0-814C-B3FA-5848FFC02EF3}" srcOrd="0" destOrd="0" presId="urn:microsoft.com/office/officeart/2005/8/layout/radial3"/>
    <dgm:cxn modelId="{E83886A4-E1EF-2B4F-8718-33ED119820CA}" type="presParOf" srcId="{AC190FA6-C414-384E-8A83-3CD0C8DF5C44}" destId="{61FECE9A-81A3-FB4E-85FF-27A419757911}" srcOrd="0" destOrd="0" presId="urn:microsoft.com/office/officeart/2005/8/layout/radial3"/>
    <dgm:cxn modelId="{B8DDBF50-DED4-344F-8B36-46B15429B10F}" type="presParOf" srcId="{61FECE9A-81A3-FB4E-85FF-27A419757911}" destId="{E58526AB-4CB0-814C-B3FA-5848FFC02EF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8526AB-4CB0-814C-B3FA-5848FFC02EF3}">
      <dsp:nvSpPr>
        <dsp:cNvPr id="0" name=""/>
        <dsp:cNvSpPr/>
      </dsp:nvSpPr>
      <dsp:spPr>
        <a:xfrm>
          <a:off x="1967546" y="424323"/>
          <a:ext cx="4966751" cy="5001314"/>
        </a:xfrm>
        <a:prstGeom prst="ellipse">
          <a:avLst/>
        </a:prstGeom>
        <a:solidFill>
          <a:srgbClr val="EFD07F">
            <a:alpha val="9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b="1" kern="1200" dirty="0" err="1"/>
            <a:t>Cooperative</a:t>
          </a:r>
          <a:endParaRPr lang="de-DE" sz="3600" b="1" kern="1200" dirty="0"/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800" b="1" kern="1200" dirty="0"/>
            <a:t>Kraftwerk1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founded 1995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ca. </a:t>
          </a:r>
          <a:r>
            <a:rPr lang="de-DE" sz="2000" kern="1200" dirty="0"/>
            <a:t>1200 </a:t>
          </a:r>
          <a:r>
            <a:rPr lang="de-DE" sz="2000" kern="1200" dirty="0" err="1"/>
            <a:t>members</a:t>
          </a:r>
          <a:r>
            <a:rPr lang="de-DE" sz="2000" kern="1200" dirty="0"/>
            <a:t> in 2018 </a:t>
          </a:r>
        </a:p>
      </dsp:txBody>
      <dsp:txXfrm>
        <a:off x="2694910" y="1156748"/>
        <a:ext cx="3512023" cy="35364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8526AB-4CB0-814C-B3FA-5848FFC02EF3}">
      <dsp:nvSpPr>
        <dsp:cNvPr id="0" name=""/>
        <dsp:cNvSpPr/>
      </dsp:nvSpPr>
      <dsp:spPr>
        <a:xfrm>
          <a:off x="1707422" y="487576"/>
          <a:ext cx="4630402" cy="4691325"/>
        </a:xfrm>
        <a:prstGeom prst="ellipse">
          <a:avLst/>
        </a:prstGeom>
        <a:solidFill>
          <a:srgbClr val="EFD07F">
            <a:alpha val="9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b="1" kern="1200" dirty="0" err="1"/>
            <a:t>Cooperative</a:t>
          </a:r>
          <a:endParaRPr lang="de-DE" sz="3600" b="1" kern="1200" dirty="0"/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800" b="1" kern="1200" dirty="0"/>
            <a:t>Kraftwerk1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founded 1995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ca. 1200 </a:t>
          </a:r>
          <a:r>
            <a:rPr lang="de-DE" sz="1800" kern="1200" dirty="0" err="1"/>
            <a:t>members</a:t>
          </a:r>
          <a:r>
            <a:rPr lang="de-DE" sz="1800" kern="1200" dirty="0"/>
            <a:t> in 2018 </a:t>
          </a:r>
          <a:endParaRPr lang="de-DE" sz="2000" kern="1200" dirty="0"/>
        </a:p>
      </dsp:txBody>
      <dsp:txXfrm>
        <a:off x="2385529" y="1174605"/>
        <a:ext cx="3274188" cy="3317267"/>
      </dsp:txXfrm>
    </dsp:sp>
    <dsp:sp modelId="{C1C0A606-ACFD-714F-A42C-94BB470DE5EC}">
      <dsp:nvSpPr>
        <dsp:cNvPr id="0" name=""/>
        <dsp:cNvSpPr/>
      </dsp:nvSpPr>
      <dsp:spPr>
        <a:xfrm>
          <a:off x="107533" y="282347"/>
          <a:ext cx="2766076" cy="2697983"/>
        </a:xfrm>
        <a:prstGeom prst="ellipse">
          <a:avLst/>
        </a:prstGeom>
        <a:solidFill>
          <a:schemeClr val="accent1">
            <a:lumMod val="75000"/>
            <a:alpha val="96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/>
            <a:t>Unit 1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 err="1"/>
            <a:t>since</a:t>
          </a:r>
          <a:r>
            <a:rPr lang="de-DE" sz="2000" kern="1200" dirty="0"/>
            <a:t> 2001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270 </a:t>
          </a:r>
          <a:r>
            <a:rPr lang="de-DE" sz="2000" kern="1200" dirty="0" err="1"/>
            <a:t>inhabitants</a:t>
          </a:r>
          <a:endParaRPr lang="de-DE" sz="20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90 </a:t>
          </a:r>
          <a:r>
            <a:rPr lang="de-DE" sz="2000" kern="1200" dirty="0" err="1"/>
            <a:t>workplaces</a:t>
          </a:r>
          <a:endParaRPr lang="de-DE" sz="2000" kern="1200" dirty="0"/>
        </a:p>
      </dsp:txBody>
      <dsp:txXfrm>
        <a:off x="512615" y="677457"/>
        <a:ext cx="1955912" cy="19077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8526AB-4CB0-814C-B3FA-5848FFC02EF3}">
      <dsp:nvSpPr>
        <dsp:cNvPr id="0" name=""/>
        <dsp:cNvSpPr/>
      </dsp:nvSpPr>
      <dsp:spPr>
        <a:xfrm>
          <a:off x="1957843" y="457195"/>
          <a:ext cx="4630402" cy="4752088"/>
        </a:xfrm>
        <a:prstGeom prst="ellipse">
          <a:avLst/>
        </a:prstGeom>
        <a:solidFill>
          <a:srgbClr val="E0C377">
            <a:alpha val="9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b="1" kern="1200" dirty="0" err="1"/>
            <a:t>Cooperative</a:t>
          </a:r>
          <a:endParaRPr lang="de-DE" sz="3600" b="1" kern="1200" dirty="0"/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800" b="1" kern="1200" dirty="0"/>
            <a:t>Kraftwerk1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founded 1995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ca. 1200 </a:t>
          </a:r>
          <a:r>
            <a:rPr lang="de-DE" sz="1800" kern="1200" dirty="0" err="1"/>
            <a:t>members</a:t>
          </a:r>
          <a:r>
            <a:rPr lang="de-DE" sz="1800" kern="1200" dirty="0"/>
            <a:t> in 2018</a:t>
          </a:r>
          <a:endParaRPr lang="de-DE" sz="2000" kern="1200" dirty="0"/>
        </a:p>
      </dsp:txBody>
      <dsp:txXfrm>
        <a:off x="2635950" y="1153122"/>
        <a:ext cx="3274188" cy="3360234"/>
      </dsp:txXfrm>
    </dsp:sp>
    <dsp:sp modelId="{C1C0A606-ACFD-714F-A42C-94BB470DE5EC}">
      <dsp:nvSpPr>
        <dsp:cNvPr id="0" name=""/>
        <dsp:cNvSpPr/>
      </dsp:nvSpPr>
      <dsp:spPr>
        <a:xfrm>
          <a:off x="0" y="320620"/>
          <a:ext cx="2981150" cy="2842080"/>
        </a:xfrm>
        <a:prstGeom prst="ellipse">
          <a:avLst/>
        </a:prstGeom>
        <a:solidFill>
          <a:schemeClr val="accent1">
            <a:lumMod val="75000"/>
            <a:alpha val="96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/>
            <a:t>Unit 1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 err="1"/>
            <a:t>since</a:t>
          </a:r>
          <a:r>
            <a:rPr lang="de-DE" sz="2000" kern="1200" dirty="0"/>
            <a:t> 2001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270 </a:t>
          </a:r>
          <a:r>
            <a:rPr lang="de-DE" sz="2000" kern="1200" dirty="0" err="1"/>
            <a:t>inhabitants</a:t>
          </a:r>
          <a:endParaRPr lang="de-DE" sz="20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90 </a:t>
          </a:r>
          <a:r>
            <a:rPr lang="de-DE" sz="2000" kern="1200" dirty="0" err="1"/>
            <a:t>workplaces</a:t>
          </a:r>
          <a:endParaRPr lang="de-DE" sz="2000" kern="1200" dirty="0"/>
        </a:p>
      </dsp:txBody>
      <dsp:txXfrm>
        <a:off x="436579" y="736833"/>
        <a:ext cx="2107992" cy="20096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8526AB-4CB0-814C-B3FA-5848FFC02EF3}">
      <dsp:nvSpPr>
        <dsp:cNvPr id="0" name=""/>
        <dsp:cNvSpPr/>
      </dsp:nvSpPr>
      <dsp:spPr>
        <a:xfrm>
          <a:off x="1957843" y="457195"/>
          <a:ext cx="4630402" cy="4752088"/>
        </a:xfrm>
        <a:prstGeom prst="ellipse">
          <a:avLst/>
        </a:prstGeom>
        <a:solidFill>
          <a:srgbClr val="EFD07F">
            <a:alpha val="9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b="1" kern="1200" dirty="0" err="1"/>
            <a:t>Cooperative</a:t>
          </a:r>
          <a:endParaRPr lang="de-DE" sz="3600" b="1" kern="1200" dirty="0"/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800" b="1" kern="1200" dirty="0"/>
            <a:t>Kraftwerk1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founded 1995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ca. 1200 </a:t>
          </a:r>
          <a:r>
            <a:rPr lang="de-DE" sz="1800" kern="1200" dirty="0" err="1"/>
            <a:t>members</a:t>
          </a:r>
          <a:r>
            <a:rPr lang="de-DE" sz="1800" kern="1200" dirty="0"/>
            <a:t> in 2018 </a:t>
          </a:r>
          <a:endParaRPr lang="de-DE" sz="2000" kern="1200" dirty="0"/>
        </a:p>
      </dsp:txBody>
      <dsp:txXfrm>
        <a:off x="2635950" y="1153122"/>
        <a:ext cx="3274188" cy="3360234"/>
      </dsp:txXfrm>
    </dsp:sp>
    <dsp:sp modelId="{C1C0A606-ACFD-714F-A42C-94BB470DE5EC}">
      <dsp:nvSpPr>
        <dsp:cNvPr id="0" name=""/>
        <dsp:cNvSpPr/>
      </dsp:nvSpPr>
      <dsp:spPr>
        <a:xfrm>
          <a:off x="0" y="282347"/>
          <a:ext cx="2981150" cy="2918624"/>
        </a:xfrm>
        <a:prstGeom prst="ellipse">
          <a:avLst/>
        </a:prstGeom>
        <a:solidFill>
          <a:schemeClr val="accent1">
            <a:lumMod val="75000"/>
            <a:alpha val="96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/>
            <a:t>Unit 1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 err="1"/>
            <a:t>since</a:t>
          </a:r>
          <a:r>
            <a:rPr lang="de-DE" sz="2000" kern="1200" dirty="0"/>
            <a:t> 2001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270 </a:t>
          </a:r>
          <a:r>
            <a:rPr lang="de-DE" sz="2000" kern="1200" dirty="0" err="1"/>
            <a:t>inhabitants</a:t>
          </a:r>
          <a:endParaRPr lang="de-DE" sz="20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90 </a:t>
          </a:r>
          <a:r>
            <a:rPr lang="de-DE" sz="2000" kern="1200" dirty="0" err="1"/>
            <a:t>workplaces</a:t>
          </a:r>
          <a:endParaRPr lang="de-DE" sz="2000" kern="1200" dirty="0"/>
        </a:p>
      </dsp:txBody>
      <dsp:txXfrm>
        <a:off x="436579" y="709770"/>
        <a:ext cx="2107992" cy="20637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CF020-C7D8-4948-AA53-F1AE5E06DBEA}">
      <dsp:nvSpPr>
        <dsp:cNvPr id="0" name=""/>
        <dsp:cNvSpPr/>
      </dsp:nvSpPr>
      <dsp:spPr>
        <a:xfrm>
          <a:off x="3528285" y="116937"/>
          <a:ext cx="3528593" cy="3456391"/>
        </a:xfrm>
        <a:prstGeom prst="ellipse">
          <a:avLst/>
        </a:prstGeom>
        <a:solidFill>
          <a:schemeClr val="accent1">
            <a:lumMod val="50000"/>
            <a:alpha val="84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 err="1">
              <a:solidFill>
                <a:schemeClr val="bg1"/>
              </a:solidFill>
            </a:rPr>
            <a:t>FullAssembly of the members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>
              <a:solidFill>
                <a:schemeClr val="bg1"/>
              </a:solidFill>
            </a:rPr>
            <a:t>1 x / year</a:t>
          </a:r>
          <a:endParaRPr lang="de-DE" sz="1600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bg1"/>
              </a:solidFill>
            </a:rPr>
            <a:t>- </a:t>
          </a:r>
          <a:r>
            <a:rPr lang="de-DE" sz="1400" kern="1200" dirty="0" err="1">
              <a:solidFill>
                <a:schemeClr val="bg1"/>
              </a:solidFill>
            </a:rPr>
            <a:t>Elections</a:t>
          </a:r>
          <a:r>
            <a:rPr lang="de-DE" sz="1400" kern="1200" dirty="0">
              <a:solidFill>
                <a:schemeClr val="bg1"/>
              </a:solidFill>
            </a:rPr>
            <a:t> </a:t>
          </a:r>
          <a:r>
            <a:rPr lang="de-DE" sz="1400" kern="1200" dirty="0" err="1">
              <a:solidFill>
                <a:schemeClr val="bg1"/>
              </a:solidFill>
            </a:rPr>
            <a:t>to</a:t>
          </a:r>
          <a:r>
            <a:rPr lang="de-DE" sz="1400" kern="1200" dirty="0">
              <a:solidFill>
                <a:schemeClr val="bg1"/>
              </a:solidFill>
            </a:rPr>
            <a:t> </a:t>
          </a:r>
          <a:r>
            <a:rPr lang="de-DE" sz="1400" kern="1200" dirty="0" err="1">
              <a:solidFill>
                <a:schemeClr val="bg1"/>
              </a:solidFill>
            </a:rPr>
            <a:t>the</a:t>
          </a:r>
          <a:r>
            <a:rPr lang="de-DE" sz="1400" kern="1200" dirty="0">
              <a:solidFill>
                <a:schemeClr val="bg1"/>
              </a:solidFill>
            </a:rPr>
            <a:t> Board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bg1"/>
              </a:solidFill>
            </a:rPr>
            <a:t>- Annual Account </a:t>
          </a:r>
          <a:r>
            <a:rPr lang="de-DE" sz="1400" kern="1200" dirty="0" err="1">
              <a:solidFill>
                <a:schemeClr val="bg1"/>
              </a:solidFill>
            </a:rPr>
            <a:t>and</a:t>
          </a:r>
          <a:r>
            <a:rPr lang="de-DE" sz="1400" kern="1200" dirty="0">
              <a:solidFill>
                <a:schemeClr val="bg1"/>
              </a:solidFill>
            </a:rPr>
            <a:t> Budget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bg1"/>
              </a:solidFill>
            </a:rPr>
            <a:t>- Projects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 dirty="0">
            <a:solidFill>
              <a:schemeClr val="bg1"/>
            </a:solidFill>
          </a:endParaRPr>
        </a:p>
      </dsp:txBody>
      <dsp:txXfrm>
        <a:off x="4045035" y="623114"/>
        <a:ext cx="2495093" cy="24440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CF020-C7D8-4948-AA53-F1AE5E06DBEA}">
      <dsp:nvSpPr>
        <dsp:cNvPr id="0" name=""/>
        <dsp:cNvSpPr/>
      </dsp:nvSpPr>
      <dsp:spPr>
        <a:xfrm>
          <a:off x="3528285" y="116937"/>
          <a:ext cx="3528593" cy="3456391"/>
        </a:xfrm>
        <a:prstGeom prst="ellipse">
          <a:avLst/>
        </a:prstGeom>
        <a:solidFill>
          <a:schemeClr val="accent1">
            <a:lumMod val="50000"/>
            <a:alpha val="84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 err="1">
              <a:solidFill>
                <a:schemeClr val="bg1"/>
              </a:solidFill>
            </a:rPr>
            <a:t>FullAssembly of the members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>
              <a:solidFill>
                <a:schemeClr val="bg1"/>
              </a:solidFill>
            </a:rPr>
            <a:t>1 x / year</a:t>
          </a:r>
          <a:endParaRPr lang="de-DE" sz="1600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bg1"/>
              </a:solidFill>
            </a:rPr>
            <a:t>- </a:t>
          </a:r>
          <a:r>
            <a:rPr lang="de-DE" sz="1400" kern="1200" dirty="0" err="1">
              <a:solidFill>
                <a:schemeClr val="bg1"/>
              </a:solidFill>
            </a:rPr>
            <a:t>Elections</a:t>
          </a:r>
          <a:r>
            <a:rPr lang="de-DE" sz="1400" kern="1200" dirty="0">
              <a:solidFill>
                <a:schemeClr val="bg1"/>
              </a:solidFill>
            </a:rPr>
            <a:t> </a:t>
          </a:r>
          <a:r>
            <a:rPr lang="de-DE" sz="1400" kern="1200" dirty="0" err="1">
              <a:solidFill>
                <a:schemeClr val="bg1"/>
              </a:solidFill>
            </a:rPr>
            <a:t>to</a:t>
          </a:r>
          <a:r>
            <a:rPr lang="de-DE" sz="1400" kern="1200" dirty="0">
              <a:solidFill>
                <a:schemeClr val="bg1"/>
              </a:solidFill>
            </a:rPr>
            <a:t> </a:t>
          </a:r>
          <a:r>
            <a:rPr lang="de-DE" sz="1400" kern="1200" dirty="0" err="1">
              <a:solidFill>
                <a:schemeClr val="bg1"/>
              </a:solidFill>
            </a:rPr>
            <a:t>the</a:t>
          </a:r>
          <a:r>
            <a:rPr lang="de-DE" sz="1400" kern="1200" dirty="0">
              <a:solidFill>
                <a:schemeClr val="bg1"/>
              </a:solidFill>
            </a:rPr>
            <a:t> Board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bg1"/>
              </a:solidFill>
            </a:rPr>
            <a:t>- Annual Account </a:t>
          </a:r>
          <a:r>
            <a:rPr lang="de-DE" sz="1400" kern="1200" dirty="0" err="1">
              <a:solidFill>
                <a:schemeClr val="bg1"/>
              </a:solidFill>
            </a:rPr>
            <a:t>and</a:t>
          </a:r>
          <a:r>
            <a:rPr lang="de-DE" sz="1400" kern="1200" dirty="0">
              <a:solidFill>
                <a:schemeClr val="bg1"/>
              </a:solidFill>
            </a:rPr>
            <a:t> Budget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bg1"/>
              </a:solidFill>
            </a:rPr>
            <a:t>- Projects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 dirty="0">
            <a:solidFill>
              <a:schemeClr val="bg1"/>
            </a:solidFill>
          </a:endParaRPr>
        </a:p>
      </dsp:txBody>
      <dsp:txXfrm>
        <a:off x="4045035" y="623114"/>
        <a:ext cx="2495093" cy="244403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CF020-C7D8-4948-AA53-F1AE5E06DBEA}">
      <dsp:nvSpPr>
        <dsp:cNvPr id="0" name=""/>
        <dsp:cNvSpPr/>
      </dsp:nvSpPr>
      <dsp:spPr>
        <a:xfrm>
          <a:off x="3888359" y="288137"/>
          <a:ext cx="3528593" cy="3456391"/>
        </a:xfrm>
        <a:prstGeom prst="ellipse">
          <a:avLst/>
        </a:prstGeom>
        <a:solidFill>
          <a:schemeClr val="accent1">
            <a:lumMod val="50000"/>
            <a:alpha val="84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 err="1">
              <a:solidFill>
                <a:schemeClr val="bg1"/>
              </a:solidFill>
            </a:rPr>
            <a:t>FullAssembly of the members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>
              <a:solidFill>
                <a:schemeClr val="bg1"/>
              </a:solidFill>
            </a:rPr>
            <a:t>1 x / year</a:t>
          </a:r>
          <a:endParaRPr lang="de-DE" sz="1600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bg1"/>
              </a:solidFill>
            </a:rPr>
            <a:t>- </a:t>
          </a:r>
          <a:r>
            <a:rPr lang="de-DE" sz="1400" kern="1200" dirty="0" err="1">
              <a:solidFill>
                <a:schemeClr val="bg1"/>
              </a:solidFill>
            </a:rPr>
            <a:t>Elections</a:t>
          </a:r>
          <a:r>
            <a:rPr lang="de-DE" sz="1400" kern="1200" dirty="0">
              <a:solidFill>
                <a:schemeClr val="bg1"/>
              </a:solidFill>
            </a:rPr>
            <a:t> </a:t>
          </a:r>
          <a:r>
            <a:rPr lang="de-DE" sz="1400" kern="1200" dirty="0" err="1">
              <a:solidFill>
                <a:schemeClr val="bg1"/>
              </a:solidFill>
            </a:rPr>
            <a:t>to</a:t>
          </a:r>
          <a:r>
            <a:rPr lang="de-DE" sz="1400" kern="1200" dirty="0">
              <a:solidFill>
                <a:schemeClr val="bg1"/>
              </a:solidFill>
            </a:rPr>
            <a:t> </a:t>
          </a:r>
          <a:r>
            <a:rPr lang="de-DE" sz="1400" kern="1200" dirty="0" err="1">
              <a:solidFill>
                <a:schemeClr val="bg1"/>
              </a:solidFill>
            </a:rPr>
            <a:t>the</a:t>
          </a:r>
          <a:r>
            <a:rPr lang="de-DE" sz="1400" kern="1200" dirty="0">
              <a:solidFill>
                <a:schemeClr val="bg1"/>
              </a:solidFill>
            </a:rPr>
            <a:t> Board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bg1"/>
              </a:solidFill>
            </a:rPr>
            <a:t>- Annual Account </a:t>
          </a:r>
          <a:r>
            <a:rPr lang="de-DE" sz="1400" kern="1200" dirty="0" err="1">
              <a:solidFill>
                <a:schemeClr val="bg1"/>
              </a:solidFill>
            </a:rPr>
            <a:t>and</a:t>
          </a:r>
          <a:r>
            <a:rPr lang="de-DE" sz="1400" kern="1200" dirty="0">
              <a:solidFill>
                <a:schemeClr val="bg1"/>
              </a:solidFill>
            </a:rPr>
            <a:t> Budget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bg1"/>
              </a:solidFill>
            </a:rPr>
            <a:t>- Projects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 dirty="0">
            <a:solidFill>
              <a:schemeClr val="bg1"/>
            </a:solidFill>
          </a:endParaRPr>
        </a:p>
      </dsp:txBody>
      <dsp:txXfrm>
        <a:off x="4405109" y="794314"/>
        <a:ext cx="2495093" cy="244403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8526AB-4CB0-814C-B3FA-5848FFC02EF3}">
      <dsp:nvSpPr>
        <dsp:cNvPr id="0" name=""/>
        <dsp:cNvSpPr/>
      </dsp:nvSpPr>
      <dsp:spPr>
        <a:xfrm>
          <a:off x="2736317" y="144023"/>
          <a:ext cx="2067144" cy="1929116"/>
        </a:xfrm>
        <a:prstGeom prst="ellipse">
          <a:avLst/>
        </a:prstGeom>
        <a:solidFill>
          <a:srgbClr val="A2CAA2">
            <a:alpha val="88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156"/>
            </a:spcAft>
            <a:buNone/>
          </a:pPr>
          <a:r>
            <a:rPr lang="de-DE" sz="1800" b="1" kern="1200" dirty="0"/>
            <a:t>Working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756"/>
            </a:spcAft>
            <a:buNone/>
          </a:pPr>
          <a:r>
            <a:rPr lang="de-DE" sz="1800" b="1" kern="1200" dirty="0"/>
            <a:t>Groups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756"/>
            </a:spcAft>
            <a:buNone/>
          </a:pPr>
          <a:r>
            <a:rPr lang="de-DE" sz="1800" kern="1200" dirty="0"/>
            <a:t> </a:t>
          </a:r>
          <a:r>
            <a:rPr lang="de-DE" sz="1800" kern="1200" dirty="0" err="1"/>
            <a:t>Committees</a:t>
          </a:r>
          <a:r>
            <a:rPr lang="de-DE" sz="1800" kern="1200" dirty="0"/>
            <a:t>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156"/>
            </a:spcAft>
            <a:buNone/>
          </a:pPr>
          <a:r>
            <a:rPr lang="de-DE" sz="1800" kern="1200" dirty="0"/>
            <a:t> </a:t>
          </a:r>
          <a:r>
            <a:rPr lang="de-DE" sz="1800" kern="1200" dirty="0" err="1"/>
            <a:t>Commissions</a:t>
          </a:r>
          <a:endParaRPr lang="de-DE" sz="1800" kern="1200" dirty="0"/>
        </a:p>
      </dsp:txBody>
      <dsp:txXfrm>
        <a:off x="3039043" y="426535"/>
        <a:ext cx="1461692" cy="1364092"/>
      </dsp:txXfrm>
    </dsp:sp>
    <dsp:sp modelId="{784E0ABB-2B19-3C4D-9FAC-18B83E07671B}">
      <dsp:nvSpPr>
        <dsp:cNvPr id="0" name=""/>
        <dsp:cNvSpPr/>
      </dsp:nvSpPr>
      <dsp:spPr>
        <a:xfrm>
          <a:off x="360043" y="2088212"/>
          <a:ext cx="2107846" cy="2068584"/>
        </a:xfrm>
        <a:prstGeom prst="ellipse">
          <a:avLst/>
        </a:prstGeom>
        <a:solidFill>
          <a:srgbClr val="4AC76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solidFill>
                <a:srgbClr val="FFFFFF"/>
              </a:solidFill>
            </a:rPr>
            <a:t>Tenants</a:t>
          </a:r>
          <a:r>
            <a:rPr lang="de-DE" sz="2000" b="1" kern="1200" dirty="0">
              <a:solidFill>
                <a:srgbClr val="FFFFFF"/>
              </a:solidFill>
            </a:rPr>
            <a:t> </a:t>
          </a:r>
          <a:r>
            <a:rPr lang="de-DE" sz="2000" b="1" kern="1200" dirty="0" err="1">
              <a:solidFill>
                <a:srgbClr val="FFFFFF"/>
              </a:solidFill>
            </a:rPr>
            <a:t>Assembly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kern="1200" dirty="0" err="1">
              <a:solidFill>
                <a:srgbClr val="FFFFFF"/>
              </a:solidFill>
            </a:rPr>
            <a:t>4-6x / year</a:t>
          </a:r>
          <a:endParaRPr lang="de-DE" sz="1400" b="0" kern="1200" dirty="0">
            <a:solidFill>
              <a:srgbClr val="FFFFFF"/>
            </a:solidFill>
          </a:endParaRPr>
        </a:p>
      </dsp:txBody>
      <dsp:txXfrm>
        <a:off x="668730" y="2391149"/>
        <a:ext cx="1490472" cy="1462710"/>
      </dsp:txXfrm>
    </dsp:sp>
    <dsp:sp modelId="{77EA3C2F-5A94-4A4B-A5DF-3E65BE79145E}">
      <dsp:nvSpPr>
        <dsp:cNvPr id="0" name=""/>
        <dsp:cNvSpPr/>
      </dsp:nvSpPr>
      <dsp:spPr>
        <a:xfrm>
          <a:off x="2088230" y="1800207"/>
          <a:ext cx="3087853" cy="3087853"/>
        </a:xfrm>
        <a:prstGeom prst="ellipse">
          <a:avLst/>
        </a:prstGeom>
        <a:solidFill>
          <a:srgbClr val="BFEDBE">
            <a:alpha val="88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 err="1"/>
            <a:t>Tenants</a:t>
          </a:r>
          <a:endParaRPr lang="de-DE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 err="1"/>
            <a:t>Inhabitants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Small </a:t>
          </a:r>
          <a:r>
            <a:rPr lang="de-DE" sz="2000" kern="1200" dirty="0" err="1"/>
            <a:t>Businesses</a:t>
          </a:r>
        </a:p>
      </dsp:txBody>
      <dsp:txXfrm>
        <a:off x="2540436" y="2252413"/>
        <a:ext cx="2183441" cy="2183441"/>
      </dsp:txXfrm>
    </dsp:sp>
    <dsp:sp modelId="{39CE92C7-210F-1244-8D35-D9EA5AFA8F34}">
      <dsp:nvSpPr>
        <dsp:cNvPr id="0" name=""/>
        <dsp:cNvSpPr/>
      </dsp:nvSpPr>
      <dsp:spPr>
        <a:xfrm>
          <a:off x="720088" y="144010"/>
          <a:ext cx="2260341" cy="2204698"/>
        </a:xfrm>
        <a:prstGeom prst="ellipse">
          <a:avLst/>
        </a:prstGeom>
        <a:solidFill>
          <a:schemeClr val="accent1">
            <a:lumMod val="75000"/>
            <a:alpha val="96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Unit 1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 err="1"/>
            <a:t>since</a:t>
          </a:r>
          <a:r>
            <a:rPr lang="de-DE" sz="2000" kern="1200" dirty="0"/>
            <a:t> 2001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270 </a:t>
          </a:r>
          <a:r>
            <a:rPr lang="de-DE" sz="2000" kern="1200" dirty="0" err="1"/>
            <a:t>inhabitants</a:t>
          </a:r>
          <a:endParaRPr lang="de-DE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90 </a:t>
          </a:r>
          <a:r>
            <a:rPr lang="de-DE" sz="2000" kern="1200" dirty="0" err="1"/>
            <a:t>workplaces</a:t>
          </a:r>
          <a:endParaRPr lang="de-DE" sz="2000" kern="1200" dirty="0"/>
        </a:p>
      </dsp:txBody>
      <dsp:txXfrm>
        <a:off x="1051107" y="466881"/>
        <a:ext cx="1598303" cy="155895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8526AB-4CB0-814C-B3FA-5848FFC02EF3}">
      <dsp:nvSpPr>
        <dsp:cNvPr id="0" name=""/>
        <dsp:cNvSpPr/>
      </dsp:nvSpPr>
      <dsp:spPr>
        <a:xfrm>
          <a:off x="71926" y="144101"/>
          <a:ext cx="2035468" cy="1900016"/>
        </a:xfrm>
        <a:prstGeom prst="ellipse">
          <a:avLst/>
        </a:prstGeom>
        <a:solidFill>
          <a:srgbClr val="A2CAA2">
            <a:alpha val="88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156"/>
            </a:spcAft>
            <a:buNone/>
          </a:pPr>
          <a:r>
            <a:rPr lang="de-DE" sz="1800" b="1" kern="1200" dirty="0"/>
            <a:t>Working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756"/>
            </a:spcAft>
            <a:buNone/>
          </a:pPr>
          <a:r>
            <a:rPr lang="de-DE" sz="1800" b="1" kern="1200" dirty="0"/>
            <a:t>Groups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756"/>
            </a:spcAft>
            <a:buNone/>
          </a:pPr>
          <a:r>
            <a:rPr lang="de-DE" sz="1800" kern="1200" dirty="0"/>
            <a:t> </a:t>
          </a:r>
          <a:r>
            <a:rPr lang="de-DE" sz="1800" kern="1200" dirty="0" err="1"/>
            <a:t>Committees</a:t>
          </a:r>
          <a:r>
            <a:rPr lang="de-DE" sz="1800" kern="1200" dirty="0"/>
            <a:t>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156"/>
            </a:spcAft>
            <a:buNone/>
          </a:pPr>
          <a:r>
            <a:rPr lang="de-DE" sz="1800" kern="1200" dirty="0"/>
            <a:t> </a:t>
          </a:r>
          <a:r>
            <a:rPr lang="de-DE" sz="1800" kern="1200" dirty="0" err="1"/>
            <a:t>Commissions</a:t>
          </a:r>
          <a:endParaRPr lang="de-DE" sz="1800" kern="1200" dirty="0"/>
        </a:p>
      </dsp:txBody>
      <dsp:txXfrm>
        <a:off x="370013" y="422352"/>
        <a:ext cx="1439294" cy="1343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>
            <a:extLst>
              <a:ext uri="{FF2B5EF4-FFF2-40B4-BE49-F238E27FC236}">
                <a16:creationId xmlns:a16="http://schemas.microsoft.com/office/drawing/2014/main" id="{1B57D428-5427-B54C-BD3A-59953A63C1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EA743EC-6B14-0745-BA39-59938FF21E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2AB6BC-9F97-2548-95A4-A18D2E51B14D}" type="datetimeFigureOut">
              <a:rPr lang="de-DE" altLang="es-ES"/>
              <a:pPr/>
              <a:t>09.05.18</a:t>
            </a:fld>
            <a:endParaRPr lang="de-DE" altLang="es-E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0751E8-C25A-2E46-B778-FA47AA887C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D9BB4F8-2FA0-DF42-A5E8-050B38D69D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869D0FE-C24B-1542-9E85-819F700259DA}" type="slidenum">
              <a:rPr lang="de-DE" altLang="es-ES"/>
              <a:pPr/>
              <a:t>‹Nº›</a:t>
            </a:fld>
            <a:endParaRPr lang="de-DE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F7221D0-D346-6D4D-8824-D6A510612E2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A8B6367-8C88-C84F-9F8E-3ADF964DE77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6B5C064D-145E-0A4E-AC95-F61F245CFD6D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0A29F0CC-E47B-E84D-BE0E-B92365FD7BC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Click to edit Master text styles</a:t>
            </a:r>
          </a:p>
          <a:p>
            <a:pPr lvl="1"/>
            <a:r>
              <a:rPr lang="de-CH" noProof="0"/>
              <a:t>Second level</a:t>
            </a:r>
          </a:p>
          <a:p>
            <a:pPr lvl="2"/>
            <a:r>
              <a:rPr lang="de-CH" noProof="0"/>
              <a:t>Third level</a:t>
            </a:r>
          </a:p>
          <a:p>
            <a:pPr lvl="3"/>
            <a:r>
              <a:rPr lang="de-CH" noProof="0"/>
              <a:t>Fourth level</a:t>
            </a:r>
          </a:p>
          <a:p>
            <a:pPr lvl="4"/>
            <a:r>
              <a:rPr lang="de-CH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CB78523D-C514-8646-BA9C-CB2BD06B642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77EF5AA8-EF32-E84C-B923-8948F0CD33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0F7C9B9-93C1-924E-8912-EDE94F99E2B9}" type="slidenum">
              <a:rPr lang="de-CH" altLang="es-ES"/>
              <a:pPr/>
              <a:t>‹Nº›</a:t>
            </a:fld>
            <a:endParaRPr lang="de-CH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CF6FA276-4ED1-4C4D-856A-B6A74262D8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42C7D75-D17B-3E4D-9178-616D2D181CAB}" type="slidenum">
              <a:rPr lang="de-CH" altLang="es-ES" sz="1200"/>
              <a:pPr/>
              <a:t>1</a:t>
            </a:fld>
            <a:endParaRPr lang="de-CH" altLang="es-ES" sz="1200"/>
          </a:p>
        </p:txBody>
      </p:sp>
      <p:sp>
        <p:nvSpPr>
          <p:cNvPr id="16386" name="Rectangle 7">
            <a:extLst>
              <a:ext uri="{FF2B5EF4-FFF2-40B4-BE49-F238E27FC236}">
                <a16:creationId xmlns:a16="http://schemas.microsoft.com/office/drawing/2014/main" id="{959DB144-2585-EF45-8F63-61AC73B3E56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D5D465B1-DA78-024B-9889-B8D600862583}" type="slidenum">
              <a:rPr lang="de-CH" altLang="es-ES" sz="1200">
                <a:latin typeface="Arial" panose="020B0604020202020204" pitchFamily="34" charset="0"/>
              </a:rPr>
              <a:pPr algn="r"/>
              <a:t>1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52885959-EBA6-8F43-B5D0-514117908AEF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3C5B4AD8-CE40-6445-B5F2-99E8BD54AA5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440E0669-2744-3F47-BB7B-1942189A63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7CF5E9A-9B20-6C41-9CFE-C0B85C9D1AF0}" type="slidenum">
              <a:rPr lang="de-CH" altLang="es-ES" sz="1200"/>
              <a:pPr/>
              <a:t>10</a:t>
            </a:fld>
            <a:endParaRPr lang="de-CH" altLang="es-ES" sz="1200"/>
          </a:p>
        </p:txBody>
      </p:sp>
      <p:sp>
        <p:nvSpPr>
          <p:cNvPr id="34818" name="Rectangle 7">
            <a:extLst>
              <a:ext uri="{FF2B5EF4-FFF2-40B4-BE49-F238E27FC236}">
                <a16:creationId xmlns:a16="http://schemas.microsoft.com/office/drawing/2014/main" id="{2EE43B35-8995-6E4F-8137-236F3606ECC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68225FBD-5A77-C343-935F-2F6311EED023}" type="slidenum">
              <a:rPr lang="de-CH" altLang="es-ES" sz="1200">
                <a:latin typeface="Arial" panose="020B0604020202020204" pitchFamily="34" charset="0"/>
              </a:rPr>
              <a:pPr algn="r"/>
              <a:t>10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BAC0F1F8-04D0-5F43-9A31-00AEAFDB7D07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9AED2D2C-A417-914F-B067-60E8BDE4FCC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B54A9FFE-0648-6344-B4C8-777D8F76C9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53153C9-1B90-2945-84F3-7CDE6FF18A89}" type="slidenum">
              <a:rPr lang="de-CH" altLang="es-ES" sz="1200"/>
              <a:pPr/>
              <a:t>11</a:t>
            </a:fld>
            <a:endParaRPr lang="de-CH" altLang="es-ES" sz="1200"/>
          </a:p>
        </p:txBody>
      </p:sp>
      <p:sp>
        <p:nvSpPr>
          <p:cNvPr id="36866" name="Rectangle 7">
            <a:extLst>
              <a:ext uri="{FF2B5EF4-FFF2-40B4-BE49-F238E27FC236}">
                <a16:creationId xmlns:a16="http://schemas.microsoft.com/office/drawing/2014/main" id="{6AF9213C-8E8A-5147-9864-722BC42DAE9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B3DDE21-A782-CF40-8E3A-8F87908EB4E0}" type="slidenum">
              <a:rPr lang="de-CH" altLang="es-ES" sz="1200">
                <a:latin typeface="Arial" panose="020B0604020202020204" pitchFamily="34" charset="0"/>
              </a:rPr>
              <a:pPr algn="r"/>
              <a:t>11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280A696E-09CB-164A-9DEE-CD2FDDCF5E59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0B10587E-614C-7948-96C6-E69D49EF6CF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5D378A50-1B6A-CC49-BF63-D87D844AB2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4C44D51-40A3-DD44-AA70-BA42D883C119}" type="slidenum">
              <a:rPr lang="de-CH" altLang="es-ES" sz="1200"/>
              <a:pPr/>
              <a:t>12</a:t>
            </a:fld>
            <a:endParaRPr lang="de-CH" altLang="es-ES" sz="1200"/>
          </a:p>
        </p:txBody>
      </p:sp>
      <p:sp>
        <p:nvSpPr>
          <p:cNvPr id="38914" name="Rectangle 7">
            <a:extLst>
              <a:ext uri="{FF2B5EF4-FFF2-40B4-BE49-F238E27FC236}">
                <a16:creationId xmlns:a16="http://schemas.microsoft.com/office/drawing/2014/main" id="{57D7A29F-6D20-4E48-8F23-7EC4B63AB48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0D6AC865-D3B0-214D-B918-F98AB97D03C1}" type="slidenum">
              <a:rPr lang="de-CH" altLang="es-ES" sz="1200">
                <a:latin typeface="Arial" panose="020B0604020202020204" pitchFamily="34" charset="0"/>
              </a:rPr>
              <a:pPr algn="r"/>
              <a:t>12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15504E6-DDE6-1C45-8CCA-6C12DD576C73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5A7D06F2-5C97-9143-8B39-E3183702681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9D3A2EAD-52FB-A541-84F4-FC860D1936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6B15123-30D9-6D46-A657-FCFF271D61C8}" type="slidenum">
              <a:rPr lang="de-CH" altLang="es-ES" sz="1200"/>
              <a:pPr/>
              <a:t>13</a:t>
            </a:fld>
            <a:endParaRPr lang="de-CH" altLang="es-ES" sz="1200"/>
          </a:p>
        </p:txBody>
      </p:sp>
      <p:sp>
        <p:nvSpPr>
          <p:cNvPr id="40962" name="Rectangle 7">
            <a:extLst>
              <a:ext uri="{FF2B5EF4-FFF2-40B4-BE49-F238E27FC236}">
                <a16:creationId xmlns:a16="http://schemas.microsoft.com/office/drawing/2014/main" id="{A35121A4-13E4-F44E-813F-28E71A752F5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C0225BD-4456-1F40-9422-11FCB35F3312}" type="slidenum">
              <a:rPr lang="de-CH" altLang="es-ES" sz="1200">
                <a:latin typeface="Arial" panose="020B0604020202020204" pitchFamily="34" charset="0"/>
              </a:rPr>
              <a:pPr algn="r"/>
              <a:t>13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16EE96A4-6E81-EB4E-A350-7F62DCFA632F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1C01B4D8-B351-714D-B02F-60872D874C1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9150E920-0209-4146-A0FF-BFD10619B1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164EC43-8FE6-E846-B345-F49FD8A99E50}" type="slidenum">
              <a:rPr lang="de-CH" altLang="es-ES" sz="1200"/>
              <a:pPr/>
              <a:t>14</a:t>
            </a:fld>
            <a:endParaRPr lang="de-CH" altLang="es-ES" sz="1200"/>
          </a:p>
        </p:txBody>
      </p:sp>
      <p:sp>
        <p:nvSpPr>
          <p:cNvPr id="43010" name="Rectangle 7">
            <a:extLst>
              <a:ext uri="{FF2B5EF4-FFF2-40B4-BE49-F238E27FC236}">
                <a16:creationId xmlns:a16="http://schemas.microsoft.com/office/drawing/2014/main" id="{39D84DA7-5E91-3644-8D07-A633B089534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DEFC92CA-4A8E-C545-AAF8-46817E0A8299}" type="slidenum">
              <a:rPr lang="de-CH" altLang="es-ES" sz="1200">
                <a:latin typeface="Arial" panose="020B0604020202020204" pitchFamily="34" charset="0"/>
              </a:rPr>
              <a:pPr algn="r"/>
              <a:t>14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BA436AFE-BA9A-C045-A41F-613B7CE7D9B3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4B25D5F8-5F49-9041-88BC-A199DFE26B0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12102F84-8B19-2B47-8A90-66146BAABD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D37040B-F2E8-404D-ACC5-2D49AE51CCAC}" type="slidenum">
              <a:rPr lang="de-CH" altLang="es-ES" sz="1200"/>
              <a:pPr/>
              <a:t>15</a:t>
            </a:fld>
            <a:endParaRPr lang="de-CH" altLang="es-ES" sz="1200"/>
          </a:p>
        </p:txBody>
      </p:sp>
      <p:sp>
        <p:nvSpPr>
          <p:cNvPr id="45058" name="Rectangle 7">
            <a:extLst>
              <a:ext uri="{FF2B5EF4-FFF2-40B4-BE49-F238E27FC236}">
                <a16:creationId xmlns:a16="http://schemas.microsoft.com/office/drawing/2014/main" id="{FC2F80E9-71A3-3B48-918B-A0C7DA03A81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7FDE1D35-57EC-2D49-A5E8-E8715FF42AFB}" type="slidenum">
              <a:rPr lang="de-CH" altLang="es-ES" sz="1200">
                <a:latin typeface="Arial" panose="020B0604020202020204" pitchFamily="34" charset="0"/>
              </a:rPr>
              <a:pPr algn="r"/>
              <a:t>15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18E07125-62EE-8044-B53F-9545523D19E7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209F4FFE-0D1D-864C-9D1C-1C7FF62820E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0D51CE6B-1D0E-EC41-9F06-DFA1AC1AEF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C98DAA7-135E-F04A-9295-BD288D054AD7}" type="slidenum">
              <a:rPr lang="de-CH" altLang="es-ES" sz="1200"/>
              <a:pPr/>
              <a:t>16</a:t>
            </a:fld>
            <a:endParaRPr lang="de-CH" altLang="es-ES" sz="1200"/>
          </a:p>
        </p:txBody>
      </p:sp>
      <p:sp>
        <p:nvSpPr>
          <p:cNvPr id="47106" name="Rectangle 7">
            <a:extLst>
              <a:ext uri="{FF2B5EF4-FFF2-40B4-BE49-F238E27FC236}">
                <a16:creationId xmlns:a16="http://schemas.microsoft.com/office/drawing/2014/main" id="{459C3E04-9B36-D54E-B819-5C9F945BB73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7B6470D-1BCC-754C-92B0-13DDD59C414C}" type="slidenum">
              <a:rPr lang="de-CH" altLang="es-ES" sz="1200">
                <a:latin typeface="Arial" panose="020B0604020202020204" pitchFamily="34" charset="0"/>
              </a:rPr>
              <a:pPr algn="r"/>
              <a:t>16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778B2B4E-93E3-A147-82CD-0A40C8DEB902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6DB53E36-2FE2-E64D-80A0-F24B5662CAD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C066CDC3-5D47-1E47-9873-CBD5D14B8F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25F2A8F-6475-A043-A197-BF40958F3F40}" type="slidenum">
              <a:rPr lang="de-CH" altLang="es-ES" sz="1200"/>
              <a:pPr/>
              <a:t>17</a:t>
            </a:fld>
            <a:endParaRPr lang="de-CH" altLang="es-ES" sz="1200"/>
          </a:p>
        </p:txBody>
      </p:sp>
      <p:sp>
        <p:nvSpPr>
          <p:cNvPr id="49154" name="Rectangle 7">
            <a:extLst>
              <a:ext uri="{FF2B5EF4-FFF2-40B4-BE49-F238E27FC236}">
                <a16:creationId xmlns:a16="http://schemas.microsoft.com/office/drawing/2014/main" id="{79054518-A773-1342-AAC5-8D55B3DC143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7DCF9154-C317-E747-BA65-7D857C9859EE}" type="slidenum">
              <a:rPr lang="de-CH" altLang="es-ES" sz="1200">
                <a:latin typeface="Arial" panose="020B0604020202020204" pitchFamily="34" charset="0"/>
              </a:rPr>
              <a:pPr algn="r"/>
              <a:t>17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86323A81-7CC6-E940-8165-6F438239DA17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FFF222E5-F29A-584E-8D09-8290143B4C5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827DFBE5-EF9B-2D44-BEBE-EB05F0B750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C6FB76F-673B-214C-A3AD-CA47A7BA4929}" type="slidenum">
              <a:rPr lang="de-CH" altLang="es-ES" sz="1200"/>
              <a:pPr/>
              <a:t>18</a:t>
            </a:fld>
            <a:endParaRPr lang="de-CH" altLang="es-ES" sz="1200"/>
          </a:p>
        </p:txBody>
      </p:sp>
      <p:sp>
        <p:nvSpPr>
          <p:cNvPr id="51202" name="Rectangle 7">
            <a:extLst>
              <a:ext uri="{FF2B5EF4-FFF2-40B4-BE49-F238E27FC236}">
                <a16:creationId xmlns:a16="http://schemas.microsoft.com/office/drawing/2014/main" id="{FD63BF50-AFE5-4940-B21C-0828697EC44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257FB1A-7F93-6047-B690-8037C9D721B5}" type="slidenum">
              <a:rPr lang="de-CH" altLang="es-ES" sz="1200">
                <a:latin typeface="Arial" panose="020B0604020202020204" pitchFamily="34" charset="0"/>
              </a:rPr>
              <a:pPr algn="r"/>
              <a:t>18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70C24767-5C6D-CB41-9B06-63FFAA7F313B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6EE984E8-B329-824C-A719-A24DD436820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0192CF9F-E5A5-3744-A373-A2FFE95FF2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79B2E72-03BC-8743-A8B6-370FE5814836}" type="slidenum">
              <a:rPr lang="de-CH" altLang="es-ES" sz="1200"/>
              <a:pPr/>
              <a:t>19</a:t>
            </a:fld>
            <a:endParaRPr lang="de-CH" altLang="es-ES" sz="1200"/>
          </a:p>
        </p:txBody>
      </p:sp>
      <p:sp>
        <p:nvSpPr>
          <p:cNvPr id="53250" name="Rectangle 7">
            <a:extLst>
              <a:ext uri="{FF2B5EF4-FFF2-40B4-BE49-F238E27FC236}">
                <a16:creationId xmlns:a16="http://schemas.microsoft.com/office/drawing/2014/main" id="{4458225E-9B4A-904C-8EEC-474CBF874B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65D13C2C-8A32-0F43-85B4-E611215C4227}" type="slidenum">
              <a:rPr lang="de-CH" altLang="es-ES" sz="1200">
                <a:latin typeface="Arial" panose="020B0604020202020204" pitchFamily="34" charset="0"/>
              </a:rPr>
              <a:pPr algn="r"/>
              <a:t>19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48543D57-D86B-E440-BCB3-08C991CB468E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4EB8F5C5-14FE-B949-9FF8-3551E24879E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A90CF4F3-F18A-394F-A27B-29442D1924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EFBF89E-42C1-E246-91D4-1E39D8EE2097}" type="slidenum">
              <a:rPr lang="de-CH" altLang="es-ES" sz="1200"/>
              <a:pPr/>
              <a:t>2</a:t>
            </a:fld>
            <a:endParaRPr lang="de-CH" altLang="es-ES" sz="1200"/>
          </a:p>
        </p:txBody>
      </p:sp>
      <p:sp>
        <p:nvSpPr>
          <p:cNvPr id="18434" name="Rectangle 7">
            <a:extLst>
              <a:ext uri="{FF2B5EF4-FFF2-40B4-BE49-F238E27FC236}">
                <a16:creationId xmlns:a16="http://schemas.microsoft.com/office/drawing/2014/main" id="{B6BE8C4B-0D57-7044-B6E7-7A890B22BFE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63ADACC4-8B5C-644A-A160-74F181C975D8}" type="slidenum">
              <a:rPr lang="de-CH" altLang="es-ES" sz="1200">
                <a:latin typeface="Arial" panose="020B0604020202020204" pitchFamily="34" charset="0"/>
              </a:rPr>
              <a:pPr algn="r"/>
              <a:t>2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AF90170-B81D-1E45-A1CD-E20324137DE2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A3973451-07D8-074F-9EEB-11304280853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6417AE2E-6800-F241-9F4C-404909E0B6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D11965C-6036-4A4B-B5F4-5E7B5DF96EB1}" type="slidenum">
              <a:rPr lang="de-CH" altLang="es-ES" sz="1200"/>
              <a:pPr/>
              <a:t>20</a:t>
            </a:fld>
            <a:endParaRPr lang="de-CH" altLang="es-ES" sz="1200"/>
          </a:p>
        </p:txBody>
      </p:sp>
      <p:sp>
        <p:nvSpPr>
          <p:cNvPr id="55298" name="Rectangle 7">
            <a:extLst>
              <a:ext uri="{FF2B5EF4-FFF2-40B4-BE49-F238E27FC236}">
                <a16:creationId xmlns:a16="http://schemas.microsoft.com/office/drawing/2014/main" id="{E87A03A4-848E-2F44-B04A-7CDE4796EDA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D6207AE8-2E94-4E4C-BDE8-4ADBD69BF820}" type="slidenum">
              <a:rPr lang="de-CH" altLang="es-ES" sz="1200">
                <a:latin typeface="Arial" panose="020B0604020202020204" pitchFamily="34" charset="0"/>
              </a:rPr>
              <a:pPr algn="r"/>
              <a:t>20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06AB6C43-D753-1247-8FD7-9DC53B2CD9E1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FE07498B-2988-8049-9FF9-691DABD37A4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6B8AAF5D-DA54-3140-934F-1F44FF24F6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B99D198-F703-8948-93F7-08BAD4598561}" type="slidenum">
              <a:rPr lang="de-CH" altLang="es-ES" sz="1200"/>
              <a:pPr/>
              <a:t>21</a:t>
            </a:fld>
            <a:endParaRPr lang="de-CH" altLang="es-ES" sz="1200"/>
          </a:p>
        </p:txBody>
      </p:sp>
      <p:sp>
        <p:nvSpPr>
          <p:cNvPr id="57346" name="Rectangle 7">
            <a:extLst>
              <a:ext uri="{FF2B5EF4-FFF2-40B4-BE49-F238E27FC236}">
                <a16:creationId xmlns:a16="http://schemas.microsoft.com/office/drawing/2014/main" id="{3D2F9D3E-B25E-A348-AA97-502BE99138B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ED13CB25-5BC4-B846-8247-F77ADA0180FA}" type="slidenum">
              <a:rPr lang="de-CH" altLang="es-ES" sz="1200">
                <a:latin typeface="Arial" panose="020B0604020202020204" pitchFamily="34" charset="0"/>
              </a:rPr>
              <a:pPr algn="r"/>
              <a:t>21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B5E4FE48-775C-9044-AFAB-77BA239325ED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C2527B1D-84CF-F04C-AECF-509D086CEE8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377065A5-F6DA-6D48-B260-AC9F0DF390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EDDD066-5E3B-0A44-956D-921100F5F980}" type="slidenum">
              <a:rPr lang="de-CH" altLang="es-ES" sz="1200"/>
              <a:pPr/>
              <a:t>22</a:t>
            </a:fld>
            <a:endParaRPr lang="de-CH" altLang="es-ES" sz="1200"/>
          </a:p>
        </p:txBody>
      </p:sp>
      <p:sp>
        <p:nvSpPr>
          <p:cNvPr id="59394" name="Rectangle 7">
            <a:extLst>
              <a:ext uri="{FF2B5EF4-FFF2-40B4-BE49-F238E27FC236}">
                <a16:creationId xmlns:a16="http://schemas.microsoft.com/office/drawing/2014/main" id="{5F519C32-6773-6541-86AE-90B1305D199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F3432DD4-EC03-4D44-99E3-17CFFEE1764B}" type="slidenum">
              <a:rPr lang="de-CH" altLang="es-ES" sz="1200">
                <a:latin typeface="Arial" panose="020B0604020202020204" pitchFamily="34" charset="0"/>
              </a:rPr>
              <a:pPr algn="r"/>
              <a:t>22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58DF0750-7F4B-A34D-A7E4-AB1AD287A928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536B5B82-9C48-7B48-A658-FA7460864A9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0C0689D3-1E5F-B745-AB4D-7E9F4DE55B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66EA70D-CC41-5D42-8A19-FA409E98B0F6}" type="slidenum">
              <a:rPr lang="de-CH" altLang="es-ES" sz="1200"/>
              <a:pPr/>
              <a:t>23</a:t>
            </a:fld>
            <a:endParaRPr lang="de-CH" altLang="es-ES" sz="1200"/>
          </a:p>
        </p:txBody>
      </p:sp>
      <p:sp>
        <p:nvSpPr>
          <p:cNvPr id="61442" name="Rectangle 7">
            <a:extLst>
              <a:ext uri="{FF2B5EF4-FFF2-40B4-BE49-F238E27FC236}">
                <a16:creationId xmlns:a16="http://schemas.microsoft.com/office/drawing/2014/main" id="{468BAC62-DAA0-FE42-866C-C3648E63123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4B708B6-EA89-4346-8A97-5E77ECA504D9}" type="slidenum">
              <a:rPr lang="de-CH" altLang="es-ES" sz="1200">
                <a:latin typeface="Arial" panose="020B0604020202020204" pitchFamily="34" charset="0"/>
              </a:rPr>
              <a:pPr algn="r"/>
              <a:t>23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EFEA1ECD-94D0-AE45-B468-EC1020D75431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FB3AFA60-9B7D-CF4C-A023-2514EE080F1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4264D195-DF23-0D4C-8D81-A1F8BC9A52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A0E9722-2990-8747-BFE4-2F7DFDC2F4F5}" type="slidenum">
              <a:rPr lang="de-CH" altLang="es-ES" sz="1200"/>
              <a:pPr/>
              <a:t>24</a:t>
            </a:fld>
            <a:endParaRPr lang="de-CH" altLang="es-ES" sz="1200"/>
          </a:p>
        </p:txBody>
      </p:sp>
      <p:sp>
        <p:nvSpPr>
          <p:cNvPr id="63490" name="Rectangle 7">
            <a:extLst>
              <a:ext uri="{FF2B5EF4-FFF2-40B4-BE49-F238E27FC236}">
                <a16:creationId xmlns:a16="http://schemas.microsoft.com/office/drawing/2014/main" id="{68A156F0-60D5-EB40-8021-F7ADBC4AE0F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64AD04D-CC0C-6347-9AD6-765600BBFC42}" type="slidenum">
              <a:rPr lang="de-CH" altLang="es-ES" sz="1200">
                <a:latin typeface="Arial" panose="020B0604020202020204" pitchFamily="34" charset="0"/>
              </a:rPr>
              <a:pPr algn="r"/>
              <a:t>24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85512A21-4356-9C43-B56E-BC5E19A37381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8C64E518-7DF5-F84C-9455-7448BBB7B5B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F7C1AD32-3392-764B-97D3-78B97A1646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0C53450-E3F0-CD49-925F-2E00A8D068B3}" type="slidenum">
              <a:rPr lang="de-CH" altLang="es-ES" sz="1200"/>
              <a:pPr/>
              <a:t>25</a:t>
            </a:fld>
            <a:endParaRPr lang="de-CH" altLang="es-ES" sz="1200"/>
          </a:p>
        </p:txBody>
      </p:sp>
      <p:sp>
        <p:nvSpPr>
          <p:cNvPr id="65538" name="Rectangle 7">
            <a:extLst>
              <a:ext uri="{FF2B5EF4-FFF2-40B4-BE49-F238E27FC236}">
                <a16:creationId xmlns:a16="http://schemas.microsoft.com/office/drawing/2014/main" id="{830492B8-BC81-D24C-AB96-22ADAFD4C41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B0E8C91-132E-724B-B292-CF008A69594A}" type="slidenum">
              <a:rPr lang="de-CH" altLang="es-ES" sz="1200">
                <a:latin typeface="Arial" panose="020B0604020202020204" pitchFamily="34" charset="0"/>
              </a:rPr>
              <a:pPr algn="r"/>
              <a:t>25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812EC432-C6F7-CD40-994A-8BBE2CA416AB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CFA347E2-CE27-5E49-85B3-4D60A5CEAF9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E8D53E35-336C-724C-B1BF-656D4C1FB7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1C4410B-9239-1442-A56B-5EA74E7703E4}" type="slidenum">
              <a:rPr lang="de-CH" altLang="es-ES" sz="1200"/>
              <a:pPr/>
              <a:t>26</a:t>
            </a:fld>
            <a:endParaRPr lang="de-CH" altLang="es-ES" sz="1200"/>
          </a:p>
        </p:txBody>
      </p:sp>
      <p:sp>
        <p:nvSpPr>
          <p:cNvPr id="67586" name="Rectangle 7">
            <a:extLst>
              <a:ext uri="{FF2B5EF4-FFF2-40B4-BE49-F238E27FC236}">
                <a16:creationId xmlns:a16="http://schemas.microsoft.com/office/drawing/2014/main" id="{D25FD86C-2781-6842-850E-FE9FEBE8B29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DA18AFC-80F0-C647-93C6-B571FB6EAA2F}" type="slidenum">
              <a:rPr lang="de-CH" altLang="es-ES" sz="1200">
                <a:latin typeface="Arial" panose="020B0604020202020204" pitchFamily="34" charset="0"/>
              </a:rPr>
              <a:pPr algn="r"/>
              <a:t>26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DB395EFF-DC74-E344-B1AC-C80DA6309582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56B44077-5638-6849-9862-BDB5E73F94A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607FF6BE-C842-D44E-8110-351B3AAB69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A9DCBBA-E769-4047-AB9D-F58EC2C372CB}" type="slidenum">
              <a:rPr lang="de-CH" altLang="es-ES" sz="1200"/>
              <a:pPr/>
              <a:t>27</a:t>
            </a:fld>
            <a:endParaRPr lang="de-CH" altLang="es-ES" sz="1200"/>
          </a:p>
        </p:txBody>
      </p:sp>
      <p:sp>
        <p:nvSpPr>
          <p:cNvPr id="69634" name="Rectangle 7">
            <a:extLst>
              <a:ext uri="{FF2B5EF4-FFF2-40B4-BE49-F238E27FC236}">
                <a16:creationId xmlns:a16="http://schemas.microsoft.com/office/drawing/2014/main" id="{AF7ADF56-85A8-4A47-A3B0-1730242A913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57356CBB-D362-3543-AA6E-8BBB6217C474}" type="slidenum">
              <a:rPr lang="de-CH" altLang="es-ES" sz="1200">
                <a:latin typeface="Arial" panose="020B0604020202020204" pitchFamily="34" charset="0"/>
              </a:rPr>
              <a:pPr algn="r"/>
              <a:t>27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DF079990-9A94-7645-A807-484834F565A2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EB23CB70-1778-3A42-BFD8-D8206AE9A8F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D0D455DC-25BA-8E43-9593-75C26559A3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3CB3C70-27D8-F74B-A9A5-679487738194}" type="slidenum">
              <a:rPr lang="de-CH" altLang="es-ES" sz="1200"/>
              <a:pPr/>
              <a:t>28</a:t>
            </a:fld>
            <a:endParaRPr lang="de-CH" altLang="es-ES" sz="1200"/>
          </a:p>
        </p:txBody>
      </p:sp>
      <p:sp>
        <p:nvSpPr>
          <p:cNvPr id="71682" name="Rectangle 7">
            <a:extLst>
              <a:ext uri="{FF2B5EF4-FFF2-40B4-BE49-F238E27FC236}">
                <a16:creationId xmlns:a16="http://schemas.microsoft.com/office/drawing/2014/main" id="{CBAE7196-C302-6545-8A60-70ECF28C5E5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DF99E0A3-168C-DB46-9BE4-7F01FDEC9B45}" type="slidenum">
              <a:rPr lang="de-CH" altLang="es-ES" sz="1200">
                <a:latin typeface="Arial" panose="020B0604020202020204" pitchFamily="34" charset="0"/>
              </a:rPr>
              <a:pPr algn="r"/>
              <a:t>28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2177A7F7-ABB1-C047-AD18-0933E0D69C84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188E071E-E1E1-C244-BEF3-5040AF17E31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349B819D-D605-EB4E-B7CE-5460A5750F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9907C30-BB4E-B54D-B85E-523E496BD3C8}" type="slidenum">
              <a:rPr lang="de-CH" altLang="es-ES" sz="1200"/>
              <a:pPr/>
              <a:t>29</a:t>
            </a:fld>
            <a:endParaRPr lang="de-CH" altLang="es-ES" sz="1200"/>
          </a:p>
        </p:txBody>
      </p:sp>
      <p:sp>
        <p:nvSpPr>
          <p:cNvPr id="73730" name="Rectangle 7">
            <a:extLst>
              <a:ext uri="{FF2B5EF4-FFF2-40B4-BE49-F238E27FC236}">
                <a16:creationId xmlns:a16="http://schemas.microsoft.com/office/drawing/2014/main" id="{81B8054B-7253-EA45-9EA8-511A28A143A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4CDCBFE6-4BAA-F643-B1B4-7AD44781B4A1}" type="slidenum">
              <a:rPr lang="de-CH" altLang="es-ES" sz="1200">
                <a:latin typeface="Arial" panose="020B0604020202020204" pitchFamily="34" charset="0"/>
              </a:rPr>
              <a:pPr algn="r"/>
              <a:t>29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F9999B39-6739-A84B-B3A9-D103620AF52C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493738A6-1397-AB46-9FE4-53A6910ADA4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A47A1353-7581-DC4C-B95C-950677D1E3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E6765B6-C612-2D47-BA2D-5F79C176FB57}" type="slidenum">
              <a:rPr lang="de-CH" altLang="es-ES" sz="1200"/>
              <a:pPr/>
              <a:t>3</a:t>
            </a:fld>
            <a:endParaRPr lang="de-CH" altLang="es-ES" sz="1200"/>
          </a:p>
        </p:txBody>
      </p:sp>
      <p:sp>
        <p:nvSpPr>
          <p:cNvPr id="20482" name="Rectangle 7">
            <a:extLst>
              <a:ext uri="{FF2B5EF4-FFF2-40B4-BE49-F238E27FC236}">
                <a16:creationId xmlns:a16="http://schemas.microsoft.com/office/drawing/2014/main" id="{DC252A6A-73F9-B34F-A84C-3B0AB30FDF0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0555746-38EE-0D4E-8B20-6EEAA7B78228}" type="slidenum">
              <a:rPr lang="de-CH" altLang="es-ES" sz="1200">
                <a:latin typeface="Arial" panose="020B0604020202020204" pitchFamily="34" charset="0"/>
              </a:rPr>
              <a:pPr algn="r"/>
              <a:t>3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FF1DC72F-AEE8-D447-82C5-DC88EDB582F4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4A662C6B-1F33-2C4E-8624-9CC350A5443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66EB60BE-B453-3942-8DB3-FA524F7565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EEC1583-1D2D-6040-8986-7F206401D25B}" type="slidenum">
              <a:rPr lang="de-CH" altLang="es-ES" sz="1200"/>
              <a:pPr/>
              <a:t>30</a:t>
            </a:fld>
            <a:endParaRPr lang="de-CH" altLang="es-ES" sz="1200"/>
          </a:p>
        </p:txBody>
      </p:sp>
      <p:sp>
        <p:nvSpPr>
          <p:cNvPr id="75778" name="Rectangle 7">
            <a:extLst>
              <a:ext uri="{FF2B5EF4-FFF2-40B4-BE49-F238E27FC236}">
                <a16:creationId xmlns:a16="http://schemas.microsoft.com/office/drawing/2014/main" id="{575C2F70-69C6-F245-BEA4-4BC49626C43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FD8EC5F2-091B-DE49-9B7D-95B6E6FB6579}" type="slidenum">
              <a:rPr lang="de-CH" altLang="es-ES" sz="1200">
                <a:latin typeface="Arial" panose="020B0604020202020204" pitchFamily="34" charset="0"/>
              </a:rPr>
              <a:pPr algn="r"/>
              <a:t>30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FA7313DC-A3DF-5E49-9AD3-A5DE6DAF786D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041BE2A4-DECC-C542-B1E4-36E7DFD8F05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2791F5D5-4FD4-A840-80E1-2B8FF142AA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BF7442A-2CD5-9C4B-9BD4-027C577266C4}" type="slidenum">
              <a:rPr lang="de-CH" altLang="es-ES" sz="1200"/>
              <a:pPr/>
              <a:t>31</a:t>
            </a:fld>
            <a:endParaRPr lang="de-CH" altLang="es-ES" sz="1200"/>
          </a:p>
        </p:txBody>
      </p:sp>
      <p:sp>
        <p:nvSpPr>
          <p:cNvPr id="77826" name="Rectangle 7">
            <a:extLst>
              <a:ext uri="{FF2B5EF4-FFF2-40B4-BE49-F238E27FC236}">
                <a16:creationId xmlns:a16="http://schemas.microsoft.com/office/drawing/2014/main" id="{6CFC2EAF-16F4-4D45-8E21-50E2E115F4D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46EF5B91-BEB5-0042-8165-2E67213E7B02}" type="slidenum">
              <a:rPr lang="de-CH" altLang="es-ES" sz="1200">
                <a:latin typeface="Arial" panose="020B0604020202020204" pitchFamily="34" charset="0"/>
              </a:rPr>
              <a:pPr algn="r"/>
              <a:t>31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8FFFE35F-BD0E-DB4B-9E0C-9F46044D5E17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4F77F366-8783-3A4C-ABFC-244763741F9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89CB8247-D978-7A4E-B080-20A8FB0B56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2127B02-C467-5844-8360-B333D2BA0997}" type="slidenum">
              <a:rPr lang="de-CH" altLang="es-ES" sz="1200"/>
              <a:pPr/>
              <a:t>32</a:t>
            </a:fld>
            <a:endParaRPr lang="de-CH" altLang="es-ES" sz="1200"/>
          </a:p>
        </p:txBody>
      </p:sp>
      <p:sp>
        <p:nvSpPr>
          <p:cNvPr id="79874" name="Rectangle 7">
            <a:extLst>
              <a:ext uri="{FF2B5EF4-FFF2-40B4-BE49-F238E27FC236}">
                <a16:creationId xmlns:a16="http://schemas.microsoft.com/office/drawing/2014/main" id="{697BFF5C-A92C-C645-9E60-E10AD538BF3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07308363-D30C-B94E-A5D8-954B5C4412AC}" type="slidenum">
              <a:rPr lang="de-CH" altLang="es-ES" sz="1200">
                <a:latin typeface="Arial" panose="020B0604020202020204" pitchFamily="34" charset="0"/>
              </a:rPr>
              <a:pPr algn="r"/>
              <a:t>32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718E4778-7FBD-FF4C-98FD-AEAFE61F8B22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208FCE56-48C1-0B48-860B-75345627352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396369D0-413F-7742-A5FD-3DE9D21A6F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418201F-A020-EA42-8A46-858A4E0596D7}" type="slidenum">
              <a:rPr lang="de-CH" altLang="es-ES" sz="1200"/>
              <a:pPr/>
              <a:t>33</a:t>
            </a:fld>
            <a:endParaRPr lang="de-CH" altLang="es-ES" sz="1200"/>
          </a:p>
        </p:txBody>
      </p:sp>
      <p:sp>
        <p:nvSpPr>
          <p:cNvPr id="81922" name="Rectangle 7">
            <a:extLst>
              <a:ext uri="{FF2B5EF4-FFF2-40B4-BE49-F238E27FC236}">
                <a16:creationId xmlns:a16="http://schemas.microsoft.com/office/drawing/2014/main" id="{17CE4751-09A8-9A47-814C-8536AD388C9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FE8157F-5A1F-4B42-89CD-3736AEC184FD}" type="slidenum">
              <a:rPr lang="de-CH" altLang="es-ES" sz="1200">
                <a:latin typeface="Arial" panose="020B0604020202020204" pitchFamily="34" charset="0"/>
              </a:rPr>
              <a:pPr algn="r"/>
              <a:t>33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9D665A2C-D935-614D-8A4D-3DB67E00FAA5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DB8FA1CF-2019-0547-B2CD-98E9884471B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de-DE" altLang="es-ES">
                <a:latin typeface="Times" pitchFamily="2" charset="0"/>
                <a:ea typeface="ＭＳ Ｐゴシック" panose="020B0600070205080204" pitchFamily="34" charset="-128"/>
              </a:rPr>
              <a:t>New platform caused the collapse of the sign up system for the Konsumdepot, our shop.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55D32654-4843-B544-A2FA-64DBC47C55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874FE20-F77D-7C45-A686-AC89B36234BB}" type="slidenum">
              <a:rPr lang="de-CH" altLang="es-ES" sz="1200"/>
              <a:pPr/>
              <a:t>34</a:t>
            </a:fld>
            <a:endParaRPr lang="de-CH" altLang="es-ES" sz="1200"/>
          </a:p>
        </p:txBody>
      </p:sp>
      <p:sp>
        <p:nvSpPr>
          <p:cNvPr id="83970" name="Rectangle 7">
            <a:extLst>
              <a:ext uri="{FF2B5EF4-FFF2-40B4-BE49-F238E27FC236}">
                <a16:creationId xmlns:a16="http://schemas.microsoft.com/office/drawing/2014/main" id="{5FA315CF-F819-D245-A98C-8DE07F52353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49C1BBB5-C9BE-AE4F-A8ED-BAD9957D948D}" type="slidenum">
              <a:rPr lang="de-CH" altLang="es-ES" sz="1200">
                <a:latin typeface="Arial" panose="020B0604020202020204" pitchFamily="34" charset="0"/>
              </a:rPr>
              <a:pPr algn="r"/>
              <a:t>34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71841C2F-443E-D04E-9E6E-88E57E66F3A3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19F34248-B635-0248-B365-A613D334E47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de-DE" altLang="es-ES">
                <a:latin typeface="Times" pitchFamily="2" charset="0"/>
                <a:ea typeface="ＭＳ Ｐゴシック" panose="020B0600070205080204" pitchFamily="34" charset="-128"/>
              </a:rPr>
              <a:t>New platform caused the collapse of the sign up system for the Konsumdepot, our shop.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36B1C6EA-45F4-F84D-AC0F-37F3811C2C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6F48D72-1378-CA40-82B8-EF5FD53F1CC8}" type="slidenum">
              <a:rPr lang="de-CH" altLang="es-ES" sz="1200"/>
              <a:pPr/>
              <a:t>35</a:t>
            </a:fld>
            <a:endParaRPr lang="de-CH" altLang="es-ES" sz="1200"/>
          </a:p>
        </p:txBody>
      </p:sp>
      <p:sp>
        <p:nvSpPr>
          <p:cNvPr id="86018" name="Rectangle 7">
            <a:extLst>
              <a:ext uri="{FF2B5EF4-FFF2-40B4-BE49-F238E27FC236}">
                <a16:creationId xmlns:a16="http://schemas.microsoft.com/office/drawing/2014/main" id="{52BBCC24-E759-9D4F-9CDE-A6A35BB709A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7180BDD6-0E96-A747-B466-7850C3A3ABB5}" type="slidenum">
              <a:rPr lang="de-CH" altLang="es-ES" sz="1200">
                <a:latin typeface="Arial" panose="020B0604020202020204" pitchFamily="34" charset="0"/>
              </a:rPr>
              <a:pPr algn="r"/>
              <a:t>35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CBF62D49-12BF-F643-BF2D-729992519F3B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2413515D-8669-6645-97A9-6BE46BD46EE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de-DE" altLang="es-ES">
                <a:latin typeface="Times" pitchFamily="2" charset="0"/>
                <a:ea typeface="ＭＳ Ｐゴシック" panose="020B0600070205080204" pitchFamily="34" charset="-128"/>
              </a:rPr>
              <a:t>New platform caused the collapse of the sign up system for the Konsumdepot, our shop.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8967566F-346E-C24E-8F8C-337CBF69D6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C9D3F69-1CC0-604F-88E6-BFEE93C7793D}" type="slidenum">
              <a:rPr lang="de-CH" altLang="es-ES" sz="1200"/>
              <a:pPr/>
              <a:t>36</a:t>
            </a:fld>
            <a:endParaRPr lang="de-CH" altLang="es-ES" sz="1200"/>
          </a:p>
        </p:txBody>
      </p:sp>
      <p:sp>
        <p:nvSpPr>
          <p:cNvPr id="88066" name="Rectangle 7">
            <a:extLst>
              <a:ext uri="{FF2B5EF4-FFF2-40B4-BE49-F238E27FC236}">
                <a16:creationId xmlns:a16="http://schemas.microsoft.com/office/drawing/2014/main" id="{C994B4CF-8E4F-0340-AA5F-863F57743F5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5095F64-6580-1E4E-A441-762DE5E04D87}" type="slidenum">
              <a:rPr lang="de-CH" altLang="es-ES" sz="1200">
                <a:latin typeface="Arial" panose="020B0604020202020204" pitchFamily="34" charset="0"/>
              </a:rPr>
              <a:pPr algn="r"/>
              <a:t>36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362E794D-C2AC-814E-831D-54CC28F9E24F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DF635806-7EBA-BF44-8B87-C08944B55B6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6FD62E69-B845-4F4C-AE79-1C342A8AC8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DB3E700-10E3-2F4D-A790-55CE5D347342}" type="slidenum">
              <a:rPr lang="de-CH" altLang="es-ES" sz="1200"/>
              <a:pPr/>
              <a:t>37</a:t>
            </a:fld>
            <a:endParaRPr lang="de-CH" altLang="es-ES" sz="1200"/>
          </a:p>
        </p:txBody>
      </p:sp>
      <p:sp>
        <p:nvSpPr>
          <p:cNvPr id="90114" name="Rectangle 7">
            <a:extLst>
              <a:ext uri="{FF2B5EF4-FFF2-40B4-BE49-F238E27FC236}">
                <a16:creationId xmlns:a16="http://schemas.microsoft.com/office/drawing/2014/main" id="{78848434-369C-AE48-82F2-9BECE10A13C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7AEE302-8419-2B4F-A6A7-40F0DD8D9DF3}" type="slidenum">
              <a:rPr lang="de-CH" altLang="es-ES" sz="1200">
                <a:latin typeface="Arial" panose="020B0604020202020204" pitchFamily="34" charset="0"/>
              </a:rPr>
              <a:pPr algn="r"/>
              <a:t>37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61FBFFAE-6394-7B4B-BE3D-DC353D53DEEE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7CF1BE5C-3D8A-3848-81D6-AD9C992D769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>
            <a:extLst>
              <a:ext uri="{FF2B5EF4-FFF2-40B4-BE49-F238E27FC236}">
                <a16:creationId xmlns:a16="http://schemas.microsoft.com/office/drawing/2014/main" id="{0A759719-30A1-5442-AA40-3027D6A8E9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E304ABD-A8EA-7D42-A065-60A5AE8EDEB1}" type="slidenum">
              <a:rPr lang="de-CH" altLang="es-ES" sz="1200"/>
              <a:pPr/>
              <a:t>38</a:t>
            </a:fld>
            <a:endParaRPr lang="de-CH" altLang="es-ES" sz="1200"/>
          </a:p>
        </p:txBody>
      </p:sp>
      <p:sp>
        <p:nvSpPr>
          <p:cNvPr id="92162" name="Rectangle 7">
            <a:extLst>
              <a:ext uri="{FF2B5EF4-FFF2-40B4-BE49-F238E27FC236}">
                <a16:creationId xmlns:a16="http://schemas.microsoft.com/office/drawing/2014/main" id="{3D74CA16-54E7-0B41-B0BA-E39422F996D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91063D98-A4E8-5448-9DF0-08BA9D5EA2B0}" type="slidenum">
              <a:rPr lang="de-CH" altLang="es-ES" sz="1200">
                <a:latin typeface="Arial" panose="020B0604020202020204" pitchFamily="34" charset="0"/>
              </a:rPr>
              <a:pPr algn="r"/>
              <a:t>38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C5F5D0CB-8A07-104D-AD42-562024170C92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99B8F639-2635-A647-924F-025A73E9409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F7D6599A-C0C2-AA40-8E06-1F1830CC76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D05E72B-07C4-AC4C-9797-3ABF66828CC6}" type="slidenum">
              <a:rPr lang="de-CH" altLang="es-ES" sz="1200"/>
              <a:pPr/>
              <a:t>39</a:t>
            </a:fld>
            <a:endParaRPr lang="de-CH" altLang="es-ES" sz="1200"/>
          </a:p>
        </p:txBody>
      </p:sp>
      <p:sp>
        <p:nvSpPr>
          <p:cNvPr id="94210" name="Rectangle 7">
            <a:extLst>
              <a:ext uri="{FF2B5EF4-FFF2-40B4-BE49-F238E27FC236}">
                <a16:creationId xmlns:a16="http://schemas.microsoft.com/office/drawing/2014/main" id="{3BB34A07-BE9D-9F4B-AEA4-2D5648053BD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DFCB4521-E060-554B-86F2-DD2313F75B48}" type="slidenum">
              <a:rPr lang="de-CH" altLang="es-ES" sz="1200">
                <a:latin typeface="Arial" panose="020B0604020202020204" pitchFamily="34" charset="0"/>
              </a:rPr>
              <a:pPr algn="r"/>
              <a:t>39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BF70D5A9-E7A7-A648-816A-7C3B6777AE58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73D71A78-C343-C745-AE5D-475034EEF7F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484C62ED-8AD3-AE49-AFD2-81863C8052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590CA08-B5B2-6146-AA2C-E5B5A01A488A}" type="slidenum">
              <a:rPr lang="de-CH" altLang="es-ES" sz="1200"/>
              <a:pPr/>
              <a:t>4</a:t>
            </a:fld>
            <a:endParaRPr lang="de-CH" altLang="es-ES" sz="1200"/>
          </a:p>
        </p:txBody>
      </p:sp>
      <p:sp>
        <p:nvSpPr>
          <p:cNvPr id="22530" name="Rectangle 7">
            <a:extLst>
              <a:ext uri="{FF2B5EF4-FFF2-40B4-BE49-F238E27FC236}">
                <a16:creationId xmlns:a16="http://schemas.microsoft.com/office/drawing/2014/main" id="{5B49666C-515F-7C45-AC9C-38EF344C98D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6E7AE293-0B03-8E48-B233-E7D5C614BD30}" type="slidenum">
              <a:rPr lang="de-CH" altLang="es-ES" sz="1200">
                <a:latin typeface="Arial" panose="020B0604020202020204" pitchFamily="34" charset="0"/>
              </a:rPr>
              <a:pPr algn="r"/>
              <a:t>4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22B2120F-6FF8-484B-AA55-6B09A70633D9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8FF59850-F676-8F45-9972-DCF2EF58B65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09E5B67B-B2CF-7B4E-8259-062027FC20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B459E85-2DF7-5F47-8A1D-1104E74374F5}" type="slidenum">
              <a:rPr lang="de-CH" altLang="es-ES" sz="1200"/>
              <a:pPr/>
              <a:t>40</a:t>
            </a:fld>
            <a:endParaRPr lang="de-CH" altLang="es-ES" sz="1200"/>
          </a:p>
        </p:txBody>
      </p:sp>
      <p:sp>
        <p:nvSpPr>
          <p:cNvPr id="96258" name="Rectangle 7">
            <a:extLst>
              <a:ext uri="{FF2B5EF4-FFF2-40B4-BE49-F238E27FC236}">
                <a16:creationId xmlns:a16="http://schemas.microsoft.com/office/drawing/2014/main" id="{D3312AB8-67A2-2647-8423-5BCC30E9301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CB1D350-A6DA-E64E-829C-CAF90C42AFE1}" type="slidenum">
              <a:rPr lang="de-CH" altLang="es-ES" sz="1200">
                <a:latin typeface="Arial" panose="020B0604020202020204" pitchFamily="34" charset="0"/>
              </a:rPr>
              <a:pPr algn="r"/>
              <a:t>40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53CBA2EE-6F2E-9746-A89F-A4A4EB7C180B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54A7AB80-22E6-A245-8956-5082C3B1CE7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de-DE" altLang="es-ES">
                <a:latin typeface="Times" pitchFamily="2" charset="0"/>
                <a:ea typeface="ＭＳ Ｐゴシック" panose="020B0600070205080204" pitchFamily="34" charset="-128"/>
              </a:rPr>
              <a:t>New platform caused the collapse of the sign up system for the Konsumdepot, our shop.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0252BD2B-ABAF-C94C-9937-222671226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F49DE14-83D0-E64A-B7B2-DE141FB4ECD0}" type="slidenum">
              <a:rPr lang="de-CH" altLang="es-ES" sz="1200"/>
              <a:pPr/>
              <a:t>41</a:t>
            </a:fld>
            <a:endParaRPr lang="de-CH" altLang="es-ES" sz="1200"/>
          </a:p>
        </p:txBody>
      </p:sp>
      <p:sp>
        <p:nvSpPr>
          <p:cNvPr id="98306" name="Rectangle 7">
            <a:extLst>
              <a:ext uri="{FF2B5EF4-FFF2-40B4-BE49-F238E27FC236}">
                <a16:creationId xmlns:a16="http://schemas.microsoft.com/office/drawing/2014/main" id="{A01FA305-EDB7-444D-BB7A-CD53788F4A7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CA8B1F72-C4F7-A642-B1E1-C326E8A4B6DF}" type="slidenum">
              <a:rPr lang="de-CH" altLang="es-ES" sz="1200">
                <a:latin typeface="Arial" panose="020B0604020202020204" pitchFamily="34" charset="0"/>
              </a:rPr>
              <a:pPr algn="r"/>
              <a:t>41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BFA44D4E-F87C-A84B-B25B-49809FB8A345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32900825-B071-9C41-8345-B20C716E72C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de-DE" altLang="es-ES">
                <a:latin typeface="Times" pitchFamily="2" charset="0"/>
                <a:ea typeface="ＭＳ Ｐゴシック" panose="020B0600070205080204" pitchFamily="34" charset="-128"/>
              </a:rPr>
              <a:t>New platform caused the collapse of the sign up system for the Konsumdepot, our shop.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45DDC83B-5C7E-EB40-B886-0B8B72AE73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E8C9043-0ABF-F246-9EDC-FA78A45AA7A9}" type="slidenum">
              <a:rPr lang="de-CH" altLang="es-ES" sz="1200"/>
              <a:pPr/>
              <a:t>42</a:t>
            </a:fld>
            <a:endParaRPr lang="de-CH" altLang="es-ES" sz="1200"/>
          </a:p>
        </p:txBody>
      </p:sp>
      <p:sp>
        <p:nvSpPr>
          <p:cNvPr id="100354" name="Rectangle 7">
            <a:extLst>
              <a:ext uri="{FF2B5EF4-FFF2-40B4-BE49-F238E27FC236}">
                <a16:creationId xmlns:a16="http://schemas.microsoft.com/office/drawing/2014/main" id="{B5CC4B86-0AEF-BD4B-B8FB-2EF0D4E13D5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6484444-34B0-4F44-AC68-68C99FA198A4}" type="slidenum">
              <a:rPr lang="de-CH" altLang="es-ES" sz="1200">
                <a:latin typeface="Arial" panose="020B0604020202020204" pitchFamily="34" charset="0"/>
              </a:rPr>
              <a:pPr algn="r"/>
              <a:t>42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8C4CBE42-9166-D74D-9123-C625D23CCDD8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EB5544DE-4724-234B-BE02-70DC469F88D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de-DE" altLang="es-ES">
                <a:latin typeface="Times" pitchFamily="2" charset="0"/>
                <a:ea typeface="ＭＳ Ｐゴシック" panose="020B0600070205080204" pitchFamily="34" charset="-128"/>
              </a:rPr>
              <a:t>New platform caused the collapse of the sign up system for the Konsumdepot, our shop.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35048EAE-B6B1-CE43-806D-238AFE37FD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2401B72-0118-9343-AE7C-22EF4B5F7FC8}" type="slidenum">
              <a:rPr lang="de-CH" altLang="es-ES" sz="1200"/>
              <a:pPr/>
              <a:t>5</a:t>
            </a:fld>
            <a:endParaRPr lang="de-CH" altLang="es-ES" sz="1200"/>
          </a:p>
        </p:txBody>
      </p:sp>
      <p:sp>
        <p:nvSpPr>
          <p:cNvPr id="24578" name="Rectangle 7">
            <a:extLst>
              <a:ext uri="{FF2B5EF4-FFF2-40B4-BE49-F238E27FC236}">
                <a16:creationId xmlns:a16="http://schemas.microsoft.com/office/drawing/2014/main" id="{C09DD008-6431-C341-8EC2-F5046DD61F4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71D82392-4F2F-AF48-B1B6-E990FAC102DE}" type="slidenum">
              <a:rPr lang="de-CH" altLang="es-ES" sz="1200">
                <a:latin typeface="Arial" panose="020B0604020202020204" pitchFamily="34" charset="0"/>
              </a:rPr>
              <a:pPr algn="r"/>
              <a:t>5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C7947D5C-57C4-9C4A-B972-D44CBE7B5242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A124FB95-AC44-084E-9A08-0C16E066B6C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9257647A-33BF-1548-ABEF-63229CD373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F4FD56E-6E89-CA43-B257-696E5198A6A7}" type="slidenum">
              <a:rPr lang="de-CH" altLang="es-ES" sz="1200"/>
              <a:pPr/>
              <a:t>6</a:t>
            </a:fld>
            <a:endParaRPr lang="de-CH" altLang="es-ES" sz="1200"/>
          </a:p>
        </p:txBody>
      </p:sp>
      <p:sp>
        <p:nvSpPr>
          <p:cNvPr id="26626" name="Rectangle 7">
            <a:extLst>
              <a:ext uri="{FF2B5EF4-FFF2-40B4-BE49-F238E27FC236}">
                <a16:creationId xmlns:a16="http://schemas.microsoft.com/office/drawing/2014/main" id="{E0389816-FECC-A149-B1AC-9F051162978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84FE5523-4088-7044-AB0A-2DE3DF61B852}" type="slidenum">
              <a:rPr lang="de-CH" altLang="es-ES" sz="1200">
                <a:latin typeface="Arial" panose="020B0604020202020204" pitchFamily="34" charset="0"/>
              </a:rPr>
              <a:pPr algn="r"/>
              <a:t>6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6032EA27-EDDF-7844-AFA3-F19B753AE203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9F00D673-E5BF-8742-AFC1-1AADE0D36A9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9E2E331D-4103-D54B-A512-2D0B11E36D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2159E91-8FEC-CC45-A8D8-FCB23287932C}" type="slidenum">
              <a:rPr lang="de-CH" altLang="es-ES" sz="1200"/>
              <a:pPr/>
              <a:t>7</a:t>
            </a:fld>
            <a:endParaRPr lang="de-CH" altLang="es-ES" sz="1200"/>
          </a:p>
        </p:txBody>
      </p:sp>
      <p:sp>
        <p:nvSpPr>
          <p:cNvPr id="28674" name="Rectangle 7">
            <a:extLst>
              <a:ext uri="{FF2B5EF4-FFF2-40B4-BE49-F238E27FC236}">
                <a16:creationId xmlns:a16="http://schemas.microsoft.com/office/drawing/2014/main" id="{0DAFC6FE-2282-1741-9CF8-84CA55BBCD3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929A9F64-2369-604A-B478-34760B8247A0}" type="slidenum">
              <a:rPr lang="de-CH" altLang="es-ES" sz="1200">
                <a:latin typeface="Arial" panose="020B0604020202020204" pitchFamily="34" charset="0"/>
              </a:rPr>
              <a:pPr algn="r"/>
              <a:t>7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15BB45EB-9FB6-7447-9715-9014BA6AD674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3FBFEA04-21B9-0642-9A98-25F3734C401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4CEC02AA-A50C-B144-AE8E-A7EA9BBAC9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1E1418C-AF51-134D-8620-1C4496E7A0FF}" type="slidenum">
              <a:rPr lang="de-CH" altLang="es-ES" sz="1200"/>
              <a:pPr/>
              <a:t>8</a:t>
            </a:fld>
            <a:endParaRPr lang="de-CH" altLang="es-ES" sz="1200"/>
          </a:p>
        </p:txBody>
      </p:sp>
      <p:sp>
        <p:nvSpPr>
          <p:cNvPr id="30722" name="Rectangle 7">
            <a:extLst>
              <a:ext uri="{FF2B5EF4-FFF2-40B4-BE49-F238E27FC236}">
                <a16:creationId xmlns:a16="http://schemas.microsoft.com/office/drawing/2014/main" id="{32544C8F-8676-084B-835F-6572A45E4B2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60730FC7-301C-6149-8702-CCAE7494ACCD}" type="slidenum">
              <a:rPr lang="de-CH" altLang="es-ES" sz="1200">
                <a:latin typeface="Arial" panose="020B0604020202020204" pitchFamily="34" charset="0"/>
              </a:rPr>
              <a:pPr algn="r"/>
              <a:t>8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A6F4CDCE-1E17-1A4E-BFF0-A43FD536F554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D2BE7619-29C2-A24D-AF25-60017DE31F5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CF708559-2E92-BB4C-82A7-27BC3BE6DB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17843DE-A0D7-9449-86E7-0B90CF5E5127}" type="slidenum">
              <a:rPr lang="de-CH" altLang="es-ES" sz="1200"/>
              <a:pPr/>
              <a:t>9</a:t>
            </a:fld>
            <a:endParaRPr lang="de-CH" altLang="es-ES" sz="1200"/>
          </a:p>
        </p:txBody>
      </p:sp>
      <p:sp>
        <p:nvSpPr>
          <p:cNvPr id="32770" name="Rectangle 7">
            <a:extLst>
              <a:ext uri="{FF2B5EF4-FFF2-40B4-BE49-F238E27FC236}">
                <a16:creationId xmlns:a16="http://schemas.microsoft.com/office/drawing/2014/main" id="{4164AE74-D052-2C42-90DB-016D42B3373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00671811-A62B-3F4E-AC08-DE31DB2A3336}" type="slidenum">
              <a:rPr lang="de-CH" altLang="es-ES" sz="1200">
                <a:latin typeface="Arial" panose="020B0604020202020204" pitchFamily="34" charset="0"/>
              </a:rPr>
              <a:pPr algn="r"/>
              <a:t>9</a:t>
            </a:fld>
            <a:endParaRPr lang="de-CH" altLang="es-ES" sz="1200">
              <a:latin typeface="Arial" panose="020B0604020202020204" pitchFamily="34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E89BC25F-B2B6-F549-9E66-347EC56BA776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2FCBC722-1ED2-C443-A3C5-C6E06713B97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s-E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/>
              <a:t>Master-Untertitelformat bearbeiten</a:t>
            </a:r>
            <a:endParaRPr lang="de-D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7CC3E6-D275-E943-A0CD-42FE08D786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CC55A2-3117-1A40-BC79-659738D63C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0BDFE8-CF23-F14C-953F-03818D42EA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567005-8D33-A648-9EE0-D0600C14733A}" type="slidenum">
              <a:rPr lang="de-CH" altLang="es-ES"/>
              <a:pPr/>
              <a:t>‹Nº›</a:t>
            </a:fld>
            <a:endParaRPr lang="de-CH" altLang="es-ES"/>
          </a:p>
        </p:txBody>
      </p:sp>
    </p:spTree>
    <p:extLst>
      <p:ext uri="{BB962C8B-B14F-4D97-AF65-F5344CB8AC3E}">
        <p14:creationId xmlns:p14="http://schemas.microsoft.com/office/powerpoint/2010/main" val="232135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2BB415-15AC-4543-A927-D825B9FDE0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E537F9-AD3F-9147-B20E-FA2D379073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B39BD4-3466-EE4B-8B86-348A17A41B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156F0-5C6A-3F40-BF4D-1C1AA26353A9}" type="slidenum">
              <a:rPr lang="de-CH" altLang="es-ES"/>
              <a:pPr/>
              <a:t>‹Nº›</a:t>
            </a:fld>
            <a:endParaRPr lang="de-CH" altLang="es-ES"/>
          </a:p>
        </p:txBody>
      </p:sp>
    </p:spTree>
    <p:extLst>
      <p:ext uri="{BB962C8B-B14F-4D97-AF65-F5344CB8AC3E}">
        <p14:creationId xmlns:p14="http://schemas.microsoft.com/office/powerpoint/2010/main" val="19729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BE17C7-AD42-0A40-B58E-62A2F1C6E8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67027A-5DB1-D241-B42A-3CB38D1B95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DFCF5C-FBD5-4643-8AB1-CC626A5E5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6EC76-938E-AD48-A9D2-5BFBCCA24801}" type="slidenum">
              <a:rPr lang="de-CH" altLang="es-ES"/>
              <a:pPr/>
              <a:t>‹Nº›</a:t>
            </a:fld>
            <a:endParaRPr lang="de-CH" altLang="es-ES"/>
          </a:p>
        </p:txBody>
      </p:sp>
    </p:spTree>
    <p:extLst>
      <p:ext uri="{BB962C8B-B14F-4D97-AF65-F5344CB8AC3E}">
        <p14:creationId xmlns:p14="http://schemas.microsoft.com/office/powerpoint/2010/main" val="1810223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101F35-6F42-B549-A529-4B5C075790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D0DC0A-B791-384B-A58A-D4F8D7137D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83F23E-DA0F-D444-86CF-B79A7B0D2A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A48EDA-D7B6-A84C-A619-F840B10304A3}" type="slidenum">
              <a:rPr lang="de-CH" altLang="es-ES"/>
              <a:pPr/>
              <a:t>‹Nº›</a:t>
            </a:fld>
            <a:endParaRPr lang="de-CH" altLang="es-ES"/>
          </a:p>
        </p:txBody>
      </p:sp>
    </p:spTree>
    <p:extLst>
      <p:ext uri="{BB962C8B-B14F-4D97-AF65-F5344CB8AC3E}">
        <p14:creationId xmlns:p14="http://schemas.microsoft.com/office/powerpoint/2010/main" val="144069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EB596F-5542-B048-8E67-4FE317BE24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B12009-5DB7-174B-B482-9B7A8A6CD2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EA5B4A-2B9D-F442-B904-C65B2862C2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D10804-E5A6-3047-8DF5-EE1D278EB84A}" type="slidenum">
              <a:rPr lang="de-CH" altLang="es-ES"/>
              <a:pPr/>
              <a:t>‹Nº›</a:t>
            </a:fld>
            <a:endParaRPr lang="de-CH" altLang="es-ES"/>
          </a:p>
        </p:txBody>
      </p:sp>
    </p:spTree>
    <p:extLst>
      <p:ext uri="{BB962C8B-B14F-4D97-AF65-F5344CB8AC3E}">
        <p14:creationId xmlns:p14="http://schemas.microsoft.com/office/powerpoint/2010/main" val="3036538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F7E3A9-F2EC-694C-8305-7A022B91FB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E48293-E604-724C-8074-D3EBE1AF11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6F01E1-03D2-F345-8AAB-CB5B78F3D1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2D4C-0A83-C54C-A0A1-5AC926807390}" type="slidenum">
              <a:rPr lang="de-CH" altLang="es-ES"/>
              <a:pPr/>
              <a:t>‹Nº›</a:t>
            </a:fld>
            <a:endParaRPr lang="de-CH" altLang="es-ES"/>
          </a:p>
        </p:txBody>
      </p:sp>
    </p:spTree>
    <p:extLst>
      <p:ext uri="{BB962C8B-B14F-4D97-AF65-F5344CB8AC3E}">
        <p14:creationId xmlns:p14="http://schemas.microsoft.com/office/powerpoint/2010/main" val="2301945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D7287F-87A2-2A4B-AB0C-9674E5F059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34B0007-E06C-DB40-A6B5-EFF0DCA747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4C9B511-D421-444F-A50A-F4D4742D62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551395-B620-5A4E-BCFC-B1DEADCE0292}" type="slidenum">
              <a:rPr lang="de-CH" altLang="es-ES"/>
              <a:pPr/>
              <a:t>‹Nº›</a:t>
            </a:fld>
            <a:endParaRPr lang="de-CH" altLang="es-ES"/>
          </a:p>
        </p:txBody>
      </p:sp>
    </p:spTree>
    <p:extLst>
      <p:ext uri="{BB962C8B-B14F-4D97-AF65-F5344CB8AC3E}">
        <p14:creationId xmlns:p14="http://schemas.microsoft.com/office/powerpoint/2010/main" val="3023475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DB37AAC-ED9D-7C4D-BF65-A55A2BF265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107F213-D3AC-7D43-8EAD-BE1EB2EF2E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B3ACA04-BB79-FF42-AAA7-86F8307A2C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20F719-EB96-CD4C-BADC-4DF39A56106C}" type="slidenum">
              <a:rPr lang="de-CH" altLang="es-ES"/>
              <a:pPr/>
              <a:t>‹Nº›</a:t>
            </a:fld>
            <a:endParaRPr lang="de-CH" altLang="es-ES"/>
          </a:p>
        </p:txBody>
      </p:sp>
    </p:spTree>
    <p:extLst>
      <p:ext uri="{BB962C8B-B14F-4D97-AF65-F5344CB8AC3E}">
        <p14:creationId xmlns:p14="http://schemas.microsoft.com/office/powerpoint/2010/main" val="606433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7197A20-6254-2149-AF67-8ED2A88B29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10DFA04-D55F-794F-AB61-53C402E580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4C27FE8-4BFE-784D-A5A1-3D4EEE4E9D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DD0128-7E05-E544-AFDA-010EFA48A550}" type="slidenum">
              <a:rPr lang="de-CH" altLang="es-ES"/>
              <a:pPr/>
              <a:t>‹Nº›</a:t>
            </a:fld>
            <a:endParaRPr lang="de-CH" altLang="es-ES"/>
          </a:p>
        </p:txBody>
      </p:sp>
    </p:spTree>
    <p:extLst>
      <p:ext uri="{BB962C8B-B14F-4D97-AF65-F5344CB8AC3E}">
        <p14:creationId xmlns:p14="http://schemas.microsoft.com/office/powerpoint/2010/main" val="718280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28B639-7439-F348-AC7B-222462B876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90C6DB-4BFE-9842-9B34-0AF74EECA5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887D0E-CE12-2244-81B6-AFCEF4207A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6799E4-1EDD-CC41-B254-A4CEDBBCD530}" type="slidenum">
              <a:rPr lang="de-CH" altLang="es-ES"/>
              <a:pPr/>
              <a:t>‹Nº›</a:t>
            </a:fld>
            <a:endParaRPr lang="de-CH" altLang="es-ES"/>
          </a:p>
        </p:txBody>
      </p:sp>
    </p:spTree>
    <p:extLst>
      <p:ext uri="{BB962C8B-B14F-4D97-AF65-F5344CB8AC3E}">
        <p14:creationId xmlns:p14="http://schemas.microsoft.com/office/powerpoint/2010/main" val="811206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5496CD-7D20-0E4D-A783-284ED36AE8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2A738-4124-A945-AC0D-C4F5C6F525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58AD95-4F01-D247-8156-0A90ABF861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54C762-48C3-1A44-8E81-718E4BDBA865}" type="slidenum">
              <a:rPr lang="de-CH" altLang="es-ES"/>
              <a:pPr/>
              <a:t>‹Nº›</a:t>
            </a:fld>
            <a:endParaRPr lang="de-CH" altLang="es-ES"/>
          </a:p>
        </p:txBody>
      </p:sp>
    </p:spTree>
    <p:extLst>
      <p:ext uri="{BB962C8B-B14F-4D97-AF65-F5344CB8AC3E}">
        <p14:creationId xmlns:p14="http://schemas.microsoft.com/office/powerpoint/2010/main" val="406370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5795EFF-3927-BE45-A6B5-29E58967AD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es-E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1587E47-AB26-5848-8AEA-0752D0019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es-ES"/>
              <a:t>Click to edit Master text styles</a:t>
            </a:r>
          </a:p>
          <a:p>
            <a:pPr lvl="1"/>
            <a:r>
              <a:rPr lang="de-CH" altLang="es-ES"/>
              <a:t>Second level</a:t>
            </a:r>
          </a:p>
          <a:p>
            <a:pPr lvl="2"/>
            <a:r>
              <a:rPr lang="de-CH" altLang="es-ES"/>
              <a:t>Third level</a:t>
            </a:r>
          </a:p>
          <a:p>
            <a:pPr lvl="3"/>
            <a:r>
              <a:rPr lang="de-CH" altLang="es-ES"/>
              <a:t>Fourth level</a:t>
            </a:r>
          </a:p>
          <a:p>
            <a:pPr lvl="4"/>
            <a:r>
              <a:rPr lang="de-CH" altLang="es-E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82DCCEE-083C-B343-8386-FD59597E919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599E62E-1644-ED46-8211-DA2C828723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DE9B301-528E-6E43-BEF3-82DDAF62B7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607D30-7B28-E14D-A50C-79A46E4F7E37}" type="slidenum">
              <a:rPr lang="de-CH" altLang="es-ES"/>
              <a:pPr/>
              <a:t>‹Nº›</a:t>
            </a:fld>
            <a:endParaRPr lang="de-CH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97CF8110-21EE-E14B-B837-F7A9BA71C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15363" name="Text Box 5">
            <a:extLst>
              <a:ext uri="{FF2B5EF4-FFF2-40B4-BE49-F238E27FC236}">
                <a16:creationId xmlns:a16="http://schemas.microsoft.com/office/drawing/2014/main" id="{7C876586-BD8F-5241-83A8-78F8B4C1D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15364" name="Rectangle 6">
            <a:extLst>
              <a:ext uri="{FF2B5EF4-FFF2-40B4-BE49-F238E27FC236}">
                <a16:creationId xmlns:a16="http://schemas.microsoft.com/office/drawing/2014/main" id="{8469960B-4EB1-C648-B637-608C3E5CE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15365" name="Rectangle 7">
            <a:extLst>
              <a:ext uri="{FF2B5EF4-FFF2-40B4-BE49-F238E27FC236}">
                <a16:creationId xmlns:a16="http://schemas.microsoft.com/office/drawing/2014/main" id="{E6F2609A-A7A1-DC42-9F76-E22A191F2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914400"/>
            <a:ext cx="32972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40000"/>
              </a:lnSpc>
              <a:spcAft>
                <a:spcPts val="2400"/>
              </a:spcAft>
            </a:pPr>
            <a:r>
              <a:rPr lang="de-DE" altLang="es-ES" sz="1800" b="1">
                <a:latin typeface="Arial" panose="020B0604020202020204" pitchFamily="34" charset="0"/>
              </a:rPr>
              <a:t>KraftWerk1 Project in Zurich</a:t>
            </a:r>
            <a:endParaRPr lang="de-CH" altLang="es-ES" sz="1800" b="1">
              <a:latin typeface="Arial" panose="020B0604020202020204" pitchFamily="34" charset="0"/>
            </a:endParaRPr>
          </a:p>
        </p:txBody>
      </p:sp>
      <p:sp>
        <p:nvSpPr>
          <p:cNvPr id="15366" name="Rectangle 8">
            <a:extLst>
              <a:ext uri="{FF2B5EF4-FFF2-40B4-BE49-F238E27FC236}">
                <a16:creationId xmlns:a16="http://schemas.microsoft.com/office/drawing/2014/main" id="{5C319CD0-EDB2-AD42-8DCE-A7F3B1F9A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15367" name="Rectangle 2">
            <a:extLst>
              <a:ext uri="{FF2B5EF4-FFF2-40B4-BE49-F238E27FC236}">
                <a16:creationId xmlns:a16="http://schemas.microsoft.com/office/drawing/2014/main" id="{409B6DD7-E20D-B441-A653-7440BAD0C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52400"/>
            <a:ext cx="79248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de-CH" altLang="ja-JP" sz="4000">
                <a:solidFill>
                  <a:srgbClr val="D9D9D9"/>
                </a:solidFill>
                <a:latin typeface="Arial" panose="020B0604020202020204" pitchFamily="34" charset="0"/>
              </a:rPr>
              <a:t>The Future of Housing</a:t>
            </a:r>
          </a:p>
          <a:p>
            <a:pPr eaLnBrk="1" hangingPunct="1">
              <a:lnSpc>
                <a:spcPct val="150000"/>
              </a:lnSpc>
            </a:pPr>
            <a:r>
              <a:rPr lang="de-CH" altLang="ja-JP" sz="1800">
                <a:solidFill>
                  <a:srgbClr val="D9D9D9"/>
                </a:solidFill>
                <a:latin typeface="Arial" panose="020B0604020202020204" pitchFamily="34" charset="0"/>
              </a:rPr>
              <a:t>Zurich‘s Young Cooperatives Movement</a:t>
            </a:r>
          </a:p>
          <a:p>
            <a:pPr eaLnBrk="1" hangingPunct="1"/>
            <a:endParaRPr lang="de-CH" altLang="ja-JP" sz="1800">
              <a:solidFill>
                <a:srgbClr val="D9D9D9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de-CH" altLang="ja-JP" sz="1800">
                <a:solidFill>
                  <a:srgbClr val="D9D9D9"/>
                </a:solidFill>
                <a:latin typeface="Arial" panose="020B0604020202020204" pitchFamily="34" charset="0"/>
              </a:rPr>
              <a:t>Philipp Klaus, Kraftwerk 1 Housing Coop , Zurich</a:t>
            </a:r>
          </a:p>
          <a:p>
            <a:pPr eaLnBrk="1" hangingPunct="1">
              <a:lnSpc>
                <a:spcPct val="150000"/>
              </a:lnSpc>
            </a:pPr>
            <a:endParaRPr lang="de-CH" altLang="ja-JP" sz="1800">
              <a:solidFill>
                <a:srgbClr val="D9D9D9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de-CH" altLang="ja-JP" sz="1800">
                <a:solidFill>
                  <a:srgbClr val="D9D9D9"/>
                </a:solidFill>
                <a:latin typeface="Arial" panose="020B0604020202020204" pitchFamily="34" charset="0"/>
              </a:rPr>
              <a:t>INDI.CAT</a:t>
            </a:r>
          </a:p>
          <a:p>
            <a:pPr eaLnBrk="1" hangingPunct="1">
              <a:lnSpc>
                <a:spcPct val="150000"/>
              </a:lnSpc>
            </a:pPr>
            <a:r>
              <a:rPr lang="de-CH" altLang="ja-JP" sz="1800">
                <a:solidFill>
                  <a:srgbClr val="D9D9D9"/>
                </a:solidFill>
                <a:latin typeface="Arial" panose="020B0604020202020204" pitchFamily="34" charset="0"/>
              </a:rPr>
              <a:t>Viladecans</a:t>
            </a:r>
          </a:p>
          <a:p>
            <a:pPr eaLnBrk="1" hangingPunct="1">
              <a:lnSpc>
                <a:spcPct val="150000"/>
              </a:lnSpc>
            </a:pPr>
            <a:r>
              <a:rPr lang="de-CH" altLang="ja-JP" sz="1800">
                <a:solidFill>
                  <a:srgbClr val="D9D9D9"/>
                </a:solidFill>
                <a:latin typeface="Arial" panose="020B0604020202020204" pitchFamily="34" charset="0"/>
              </a:rPr>
              <a:t>May 3, 2018</a:t>
            </a:r>
          </a:p>
          <a:p>
            <a:pPr eaLnBrk="1" hangingPunct="1"/>
            <a:endParaRPr lang="de-CH" altLang="ja-JP" sz="1800">
              <a:solidFill>
                <a:srgbClr val="D9D9D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>
            <a:extLst>
              <a:ext uri="{FF2B5EF4-FFF2-40B4-BE49-F238E27FC236}">
                <a16:creationId xmlns:a16="http://schemas.microsoft.com/office/drawing/2014/main" id="{B12AAF5A-35A3-B445-B31F-7A4C07E82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33795" name="Text Box 5">
            <a:extLst>
              <a:ext uri="{FF2B5EF4-FFF2-40B4-BE49-F238E27FC236}">
                <a16:creationId xmlns:a16="http://schemas.microsoft.com/office/drawing/2014/main" id="{5A3910BA-898D-D241-B663-E3BC11F4C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33796" name="Rectangle 6">
            <a:extLst>
              <a:ext uri="{FF2B5EF4-FFF2-40B4-BE49-F238E27FC236}">
                <a16:creationId xmlns:a16="http://schemas.microsoft.com/office/drawing/2014/main" id="{B53BB4E9-6B92-834F-87F5-96714A7C5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33797" name="Rectangle 7">
            <a:extLst>
              <a:ext uri="{FF2B5EF4-FFF2-40B4-BE49-F238E27FC236}">
                <a16:creationId xmlns:a16="http://schemas.microsoft.com/office/drawing/2014/main" id="{3AB04746-B554-3545-A6CD-8633C25D6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914400"/>
            <a:ext cx="32972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40000"/>
              </a:lnSpc>
              <a:spcAft>
                <a:spcPts val="2400"/>
              </a:spcAft>
            </a:pPr>
            <a:r>
              <a:rPr lang="de-DE" altLang="es-ES" sz="1800" b="1">
                <a:latin typeface="Arial" panose="020B0604020202020204" pitchFamily="34" charset="0"/>
              </a:rPr>
              <a:t>KraftWerk1 Project in Zurich</a:t>
            </a:r>
            <a:endParaRPr lang="de-CH" altLang="es-ES" sz="1800" b="1">
              <a:latin typeface="Arial" panose="020B0604020202020204" pitchFamily="34" charset="0"/>
            </a:endParaRPr>
          </a:p>
        </p:txBody>
      </p:sp>
      <p:sp>
        <p:nvSpPr>
          <p:cNvPr id="33798" name="Rectangle 8">
            <a:extLst>
              <a:ext uri="{FF2B5EF4-FFF2-40B4-BE49-F238E27FC236}">
                <a16:creationId xmlns:a16="http://schemas.microsoft.com/office/drawing/2014/main" id="{0B64DFAE-D3B0-F54C-A40A-F502BE620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15367" name="Rectangle 2">
            <a:extLst>
              <a:ext uri="{FF2B5EF4-FFF2-40B4-BE49-F238E27FC236}">
                <a16:creationId xmlns:a16="http://schemas.microsoft.com/office/drawing/2014/main" id="{445B6C54-94B3-A34F-82D8-74E16254E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864076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How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to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answer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to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pressing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questions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such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as</a:t>
            </a:r>
            <a:endParaRPr lang="de-CH" altLang="ja-JP" sz="2800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Environment? Urban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sprawl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,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transportation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, ...</a:t>
            </a:r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Concentration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of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power?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Globalisation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, global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cities</a:t>
            </a:r>
            <a:endParaRPr lang="de-CH" altLang="ja-JP" sz="2800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Social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issues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?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Rents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, Communities</a:t>
            </a:r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Self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organisation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?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Participation</a:t>
            </a:r>
            <a:endParaRPr lang="de-CH" altLang="ja-JP" sz="2800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Urban Quality?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What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citiy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do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we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want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to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live in?</a:t>
            </a:r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Volatility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of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the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housing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market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?</a:t>
            </a:r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How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to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make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utopia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become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de-CH" altLang="ja-JP" sz="2800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reality</a:t>
            </a: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?</a:t>
            </a:r>
          </a:p>
        </p:txBody>
      </p:sp>
      <p:sp>
        <p:nvSpPr>
          <p:cNvPr id="33800" name="Textfeld 2">
            <a:extLst>
              <a:ext uri="{FF2B5EF4-FFF2-40B4-BE49-F238E27FC236}">
                <a16:creationId xmlns:a16="http://schemas.microsoft.com/office/drawing/2014/main" id="{CD237372-3244-DE4A-8750-57437AEC5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8" y="6770688"/>
            <a:ext cx="185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09A95F9-18D1-344C-841B-D8F10DD4845B}"/>
              </a:ext>
            </a:extLst>
          </p:cNvPr>
          <p:cNvSpPr/>
          <p:nvPr/>
        </p:nvSpPr>
        <p:spPr>
          <a:xfrm>
            <a:off x="-11113" y="6553200"/>
            <a:ext cx="9144001" cy="3317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de-CH" altLang="ja-JP" sz="1100" i="1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Dr. Philipp Klaus, Kraftwerk 1 Housing Coop , INURA Zurich Institute // May 3, 2018 // INDI-CAT Conference, Viladecans, Barcelona Province.  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5E58460-7006-D449-9646-40F1DE263EFE}"/>
              </a:ext>
            </a:extLst>
          </p:cNvPr>
          <p:cNvSpPr/>
          <p:nvPr/>
        </p:nvSpPr>
        <p:spPr>
          <a:xfrm>
            <a:off x="395288" y="188913"/>
            <a:ext cx="1163637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altLang="ja-JP" sz="280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1994c</a:t>
            </a:r>
            <a:endParaRPr lang="de-DE" sz="2800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>
            <a:extLst>
              <a:ext uri="{FF2B5EF4-FFF2-40B4-BE49-F238E27FC236}">
                <a16:creationId xmlns:a16="http://schemas.microsoft.com/office/drawing/2014/main" id="{8C81E87A-09DA-3749-A5AB-CF6B21AE9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35843" name="Text Box 5">
            <a:extLst>
              <a:ext uri="{FF2B5EF4-FFF2-40B4-BE49-F238E27FC236}">
                <a16:creationId xmlns:a16="http://schemas.microsoft.com/office/drawing/2014/main" id="{04E25EB2-290E-6540-8BF6-CC5E23A2E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35844" name="Rectangle 6">
            <a:extLst>
              <a:ext uri="{FF2B5EF4-FFF2-40B4-BE49-F238E27FC236}">
                <a16:creationId xmlns:a16="http://schemas.microsoft.com/office/drawing/2014/main" id="{C6654828-A276-384F-8415-56BC0D9CA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35845" name="Rectangle 7">
            <a:extLst>
              <a:ext uri="{FF2B5EF4-FFF2-40B4-BE49-F238E27FC236}">
                <a16:creationId xmlns:a16="http://schemas.microsoft.com/office/drawing/2014/main" id="{65D1C886-18CB-8B4D-B797-8612097A6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914400"/>
            <a:ext cx="32972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40000"/>
              </a:lnSpc>
              <a:spcAft>
                <a:spcPts val="2400"/>
              </a:spcAft>
            </a:pPr>
            <a:r>
              <a:rPr lang="de-DE" altLang="es-ES" sz="1800" b="1">
                <a:latin typeface="Arial" panose="020B0604020202020204" pitchFamily="34" charset="0"/>
              </a:rPr>
              <a:t>KraftWerk1 Project in Zurich</a:t>
            </a:r>
            <a:endParaRPr lang="de-CH" altLang="es-ES" sz="1800" b="1">
              <a:latin typeface="Arial" panose="020B0604020202020204" pitchFamily="34" charset="0"/>
            </a:endParaRPr>
          </a:p>
        </p:txBody>
      </p:sp>
      <p:sp>
        <p:nvSpPr>
          <p:cNvPr id="35846" name="Rectangle 8">
            <a:extLst>
              <a:ext uri="{FF2B5EF4-FFF2-40B4-BE49-F238E27FC236}">
                <a16:creationId xmlns:a16="http://schemas.microsoft.com/office/drawing/2014/main" id="{9D4BDC32-C806-2D4F-A989-DEE07E857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35847" name="Textfeld 2">
            <a:extLst>
              <a:ext uri="{FF2B5EF4-FFF2-40B4-BE49-F238E27FC236}">
                <a16:creationId xmlns:a16="http://schemas.microsoft.com/office/drawing/2014/main" id="{D8E9A1BC-C00C-2240-8AD6-502B97F64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8" y="6770688"/>
            <a:ext cx="185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pic>
        <p:nvPicPr>
          <p:cNvPr id="35848" name="Bild 1" descr="Bild 015_s Kopie.jpg">
            <a:extLst>
              <a:ext uri="{FF2B5EF4-FFF2-40B4-BE49-F238E27FC236}">
                <a16:creationId xmlns:a16="http://schemas.microsoft.com/office/drawing/2014/main" id="{58340097-C538-784D-B8A3-C89633C4D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260350"/>
            <a:ext cx="9039225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Rechteck 3">
            <a:extLst>
              <a:ext uri="{FF2B5EF4-FFF2-40B4-BE49-F238E27FC236}">
                <a16:creationId xmlns:a16="http://schemas.microsoft.com/office/drawing/2014/main" id="{FFC27D25-B188-E248-9E08-979B55F95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404813"/>
            <a:ext cx="3024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CH" altLang="ja-JP">
                <a:latin typeface="Arial" panose="020B0604020202020204" pitchFamily="34" charset="0"/>
              </a:rPr>
              <a:t>1995 Sofa University</a:t>
            </a:r>
            <a:endParaRPr lang="de-DE" altLang="es-ES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D71F9CB-30F7-2249-8D97-432D62C04E61}"/>
              </a:ext>
            </a:extLst>
          </p:cNvPr>
          <p:cNvSpPr/>
          <p:nvPr/>
        </p:nvSpPr>
        <p:spPr>
          <a:xfrm>
            <a:off x="-11113" y="6553200"/>
            <a:ext cx="9144001" cy="3317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de-CH" altLang="ja-JP" sz="1100" i="1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Dr. Philipp Klaus, Kraftwerk 1 Housing Coop , INURA Zurich Institute // May 3, 2018 // INDI-CAT Conference, Viladecans, Barcelona Province.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>
            <a:extLst>
              <a:ext uri="{FF2B5EF4-FFF2-40B4-BE49-F238E27FC236}">
                <a16:creationId xmlns:a16="http://schemas.microsoft.com/office/drawing/2014/main" id="{BFAAA78E-7B2B-974A-8E04-766EA4A19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7891" name="Rectangle 4">
            <a:extLst>
              <a:ext uri="{FF2B5EF4-FFF2-40B4-BE49-F238E27FC236}">
                <a16:creationId xmlns:a16="http://schemas.microsoft.com/office/drawing/2014/main" id="{62BB9EB8-4544-E343-A636-9FB1256E5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37892" name="Text Box 5">
            <a:extLst>
              <a:ext uri="{FF2B5EF4-FFF2-40B4-BE49-F238E27FC236}">
                <a16:creationId xmlns:a16="http://schemas.microsoft.com/office/drawing/2014/main" id="{8CB2C5D3-CDF2-6243-97D2-05A997D7C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37893" name="Rectangle 6">
            <a:extLst>
              <a:ext uri="{FF2B5EF4-FFF2-40B4-BE49-F238E27FC236}">
                <a16:creationId xmlns:a16="http://schemas.microsoft.com/office/drawing/2014/main" id="{04349524-1CFC-C342-9D55-E61C15AF3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37894" name="Rectangle 8">
            <a:extLst>
              <a:ext uri="{FF2B5EF4-FFF2-40B4-BE49-F238E27FC236}">
                <a16:creationId xmlns:a16="http://schemas.microsoft.com/office/drawing/2014/main" id="{85F99B25-15F4-D549-A7E6-4C9572217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F8CCFB2-0C73-534B-A5C1-0658501C28DB}"/>
              </a:ext>
            </a:extLst>
          </p:cNvPr>
          <p:cNvSpPr/>
          <p:nvPr/>
        </p:nvSpPr>
        <p:spPr>
          <a:xfrm>
            <a:off x="-11113" y="6553200"/>
            <a:ext cx="9144001" cy="3317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de-CH" altLang="ja-JP" sz="1100" i="1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Dr. Philipp Klaus, Kraftwerk 1 Housing Coop , INURA Zurich Institute // May 3, 2018 // INDI-CAT Conference, Viladecans, Barcelona Province.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>
            <a:extLst>
              <a:ext uri="{FF2B5EF4-FFF2-40B4-BE49-F238E27FC236}">
                <a16:creationId xmlns:a16="http://schemas.microsoft.com/office/drawing/2014/main" id="{FB8AC640-0896-E84E-A812-4DCFEC990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39939" name="Text Box 5">
            <a:extLst>
              <a:ext uri="{FF2B5EF4-FFF2-40B4-BE49-F238E27FC236}">
                <a16:creationId xmlns:a16="http://schemas.microsoft.com/office/drawing/2014/main" id="{04F7CDA0-69A2-8246-A345-68C9A262C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39940" name="Rectangle 6">
            <a:extLst>
              <a:ext uri="{FF2B5EF4-FFF2-40B4-BE49-F238E27FC236}">
                <a16:creationId xmlns:a16="http://schemas.microsoft.com/office/drawing/2014/main" id="{EBEC8E4C-11C1-4946-9A2A-A9F70916B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39941" name="Rectangle 7">
            <a:extLst>
              <a:ext uri="{FF2B5EF4-FFF2-40B4-BE49-F238E27FC236}">
                <a16:creationId xmlns:a16="http://schemas.microsoft.com/office/drawing/2014/main" id="{8B80F1B8-7977-4442-B5BD-4C432290B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914400"/>
            <a:ext cx="32972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40000"/>
              </a:lnSpc>
              <a:spcAft>
                <a:spcPts val="2400"/>
              </a:spcAft>
            </a:pPr>
            <a:r>
              <a:rPr lang="de-DE" altLang="es-ES" sz="1800" b="1">
                <a:latin typeface="Arial" panose="020B0604020202020204" pitchFamily="34" charset="0"/>
              </a:rPr>
              <a:t>KraftWerk1 Project in Zurich</a:t>
            </a:r>
            <a:endParaRPr lang="de-CH" altLang="es-ES" sz="1800" b="1">
              <a:latin typeface="Arial" panose="020B0604020202020204" pitchFamily="34" charset="0"/>
            </a:endParaRPr>
          </a:p>
        </p:txBody>
      </p:sp>
      <p:sp>
        <p:nvSpPr>
          <p:cNvPr id="39942" name="Rectangle 8">
            <a:extLst>
              <a:ext uri="{FF2B5EF4-FFF2-40B4-BE49-F238E27FC236}">
                <a16:creationId xmlns:a16="http://schemas.microsoft.com/office/drawing/2014/main" id="{0690EB6E-CB66-554D-BA94-E06FC2CB6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pic>
        <p:nvPicPr>
          <p:cNvPr id="39943" name="Bild 7" descr="220820137501.jpg">
            <a:extLst>
              <a:ext uri="{FF2B5EF4-FFF2-40B4-BE49-F238E27FC236}">
                <a16:creationId xmlns:a16="http://schemas.microsoft.com/office/drawing/2014/main" id="{9FD6A55C-F869-E84F-A950-345C5DB0C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55F30178-427E-E842-9C5A-DAA8FA3A540F}"/>
              </a:ext>
            </a:extLst>
          </p:cNvPr>
          <p:cNvSpPr/>
          <p:nvPr/>
        </p:nvSpPr>
        <p:spPr>
          <a:xfrm>
            <a:off x="-11113" y="6553200"/>
            <a:ext cx="9144001" cy="3317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de-CH" altLang="ja-JP" sz="1100" i="1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Dr. Philipp Klaus, Kraftwerk 1 Housing Coop , INURA Zurich Institute // May 3, 2018 // INDI-CAT Conference, Viladecans, Barcelona Province.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5">
            <a:extLst>
              <a:ext uri="{FF2B5EF4-FFF2-40B4-BE49-F238E27FC236}">
                <a16:creationId xmlns:a16="http://schemas.microsoft.com/office/drawing/2014/main" id="{D1FA2DCF-66C4-B444-B5A3-75854455E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020888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41987" name="Rectangle 6">
            <a:extLst>
              <a:ext uri="{FF2B5EF4-FFF2-40B4-BE49-F238E27FC236}">
                <a16:creationId xmlns:a16="http://schemas.microsoft.com/office/drawing/2014/main" id="{58F4F3E2-4A2D-2248-B312-F9B9F24E4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41988" name="Rectangle 8">
            <a:extLst>
              <a:ext uri="{FF2B5EF4-FFF2-40B4-BE49-F238E27FC236}">
                <a16:creationId xmlns:a16="http://schemas.microsoft.com/office/drawing/2014/main" id="{90630368-6B56-B548-808B-9C3123DBA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AF24ACF-7940-814A-ABE0-3DA106E37A08}"/>
              </a:ext>
            </a:extLst>
          </p:cNvPr>
          <p:cNvSpPr/>
          <p:nvPr/>
        </p:nvSpPr>
        <p:spPr>
          <a:xfrm>
            <a:off x="-11113" y="6553200"/>
            <a:ext cx="9144001" cy="331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lnSpc>
                <a:spcPct val="150000"/>
              </a:lnSpc>
              <a:defRPr/>
            </a:pPr>
            <a:r>
              <a:rPr lang="de-CH" altLang="ja-JP" sz="1100" i="1" dirty="0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Dr. Philipp Klaus, Kraftwerk 1 </a:t>
            </a:r>
            <a:r>
              <a:rPr lang="de-CH" altLang="ja-JP" sz="1100" i="1" dirty="0" err="1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Housing</a:t>
            </a:r>
            <a:r>
              <a:rPr lang="de-CH" altLang="ja-JP" sz="1100" i="1" dirty="0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 Coop , INURA Zurich Institute // May 3, 2018 // INDI-CAT Conference, </a:t>
            </a:r>
            <a:r>
              <a:rPr lang="de-CH" altLang="ja-JP" sz="1100" i="1" dirty="0" err="1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Viladecans</a:t>
            </a:r>
            <a:r>
              <a:rPr lang="de-CH" altLang="ja-JP" sz="1100" i="1" dirty="0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, Barcelona </a:t>
            </a:r>
            <a:r>
              <a:rPr lang="de-CH" altLang="ja-JP" sz="1100" i="1" dirty="0" err="1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Province</a:t>
            </a:r>
            <a:r>
              <a:rPr lang="de-CH" altLang="ja-JP" sz="1100" i="1" dirty="0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.  </a:t>
            </a:r>
          </a:p>
        </p:txBody>
      </p:sp>
      <p:pic>
        <p:nvPicPr>
          <p:cNvPr id="41990" name="Bild 1" descr="Bildschirmfoto 2018-05-01 um 17.45.18.png">
            <a:extLst>
              <a:ext uri="{FF2B5EF4-FFF2-40B4-BE49-F238E27FC236}">
                <a16:creationId xmlns:a16="http://schemas.microsoft.com/office/drawing/2014/main" id="{A075B995-2B77-5447-8F83-EBECDAD54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534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Rechteck 4">
            <a:extLst>
              <a:ext uri="{FF2B5EF4-FFF2-40B4-BE49-F238E27FC236}">
                <a16:creationId xmlns:a16="http://schemas.microsoft.com/office/drawing/2014/main" id="{5E4C0B24-2BBB-D547-892E-0E7C25886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04813"/>
            <a:ext cx="2881313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de-CH" altLang="es-ES">
                <a:solidFill>
                  <a:schemeClr val="bg1"/>
                </a:solidFill>
              </a:rPr>
              <a:t>81 Flats</a:t>
            </a:r>
          </a:p>
          <a:p>
            <a:pPr>
              <a:lnSpc>
                <a:spcPct val="120000"/>
              </a:lnSpc>
            </a:pPr>
            <a:r>
              <a:rPr lang="de-CH" altLang="es-ES">
                <a:solidFill>
                  <a:schemeClr val="bg1"/>
                </a:solidFill>
              </a:rPr>
              <a:t>Rooms	Quantity</a:t>
            </a:r>
          </a:p>
          <a:p>
            <a:pPr>
              <a:lnSpc>
                <a:spcPct val="120000"/>
              </a:lnSpc>
            </a:pPr>
            <a:r>
              <a:rPr lang="de-CH" altLang="es-ES">
                <a:solidFill>
                  <a:schemeClr val="bg1"/>
                </a:solidFill>
              </a:rPr>
              <a:t>1	7</a:t>
            </a:r>
          </a:p>
          <a:p>
            <a:pPr>
              <a:lnSpc>
                <a:spcPct val="120000"/>
              </a:lnSpc>
            </a:pPr>
            <a:r>
              <a:rPr lang="de-CH" altLang="es-ES">
                <a:solidFill>
                  <a:schemeClr val="bg1"/>
                </a:solidFill>
              </a:rPr>
              <a:t>2.5	6</a:t>
            </a:r>
          </a:p>
          <a:p>
            <a:pPr>
              <a:lnSpc>
                <a:spcPct val="120000"/>
              </a:lnSpc>
            </a:pPr>
            <a:r>
              <a:rPr lang="de-CH" altLang="es-ES">
                <a:solidFill>
                  <a:schemeClr val="bg1"/>
                </a:solidFill>
              </a:rPr>
              <a:t>3.5	16</a:t>
            </a:r>
          </a:p>
          <a:p>
            <a:pPr>
              <a:lnSpc>
                <a:spcPct val="120000"/>
              </a:lnSpc>
            </a:pPr>
            <a:r>
              <a:rPr lang="de-CH" altLang="es-ES">
                <a:solidFill>
                  <a:schemeClr val="bg1"/>
                </a:solidFill>
              </a:rPr>
              <a:t>4.5	20</a:t>
            </a:r>
          </a:p>
          <a:p>
            <a:pPr>
              <a:lnSpc>
                <a:spcPct val="120000"/>
              </a:lnSpc>
            </a:pPr>
            <a:r>
              <a:rPr lang="de-CH" altLang="es-ES">
                <a:solidFill>
                  <a:schemeClr val="bg1"/>
                </a:solidFill>
              </a:rPr>
              <a:t>5.5	15</a:t>
            </a:r>
          </a:p>
          <a:p>
            <a:pPr>
              <a:lnSpc>
                <a:spcPct val="120000"/>
              </a:lnSpc>
            </a:pPr>
            <a:r>
              <a:rPr lang="de-CH" altLang="es-ES">
                <a:solidFill>
                  <a:schemeClr val="bg1"/>
                </a:solidFill>
              </a:rPr>
              <a:t>6.5	9</a:t>
            </a:r>
          </a:p>
          <a:p>
            <a:pPr>
              <a:lnSpc>
                <a:spcPct val="120000"/>
              </a:lnSpc>
            </a:pPr>
            <a:r>
              <a:rPr lang="de-CH" altLang="es-ES">
                <a:solidFill>
                  <a:schemeClr val="bg1"/>
                </a:solidFill>
              </a:rPr>
              <a:t>7.5	3</a:t>
            </a:r>
          </a:p>
          <a:p>
            <a:pPr>
              <a:lnSpc>
                <a:spcPct val="120000"/>
              </a:lnSpc>
            </a:pPr>
            <a:r>
              <a:rPr lang="de-CH" altLang="es-ES">
                <a:solidFill>
                  <a:schemeClr val="bg1"/>
                </a:solidFill>
              </a:rPr>
              <a:t>8.5	1</a:t>
            </a:r>
          </a:p>
          <a:p>
            <a:pPr>
              <a:lnSpc>
                <a:spcPct val="120000"/>
              </a:lnSpc>
            </a:pPr>
            <a:r>
              <a:rPr lang="de-CH" altLang="es-ES">
                <a:solidFill>
                  <a:schemeClr val="bg1"/>
                </a:solidFill>
              </a:rPr>
              <a:t>9.5	1</a:t>
            </a:r>
          </a:p>
          <a:p>
            <a:pPr>
              <a:lnSpc>
                <a:spcPct val="120000"/>
              </a:lnSpc>
            </a:pPr>
            <a:r>
              <a:rPr lang="de-CH" altLang="es-ES">
                <a:solidFill>
                  <a:schemeClr val="bg1"/>
                </a:solidFill>
              </a:rPr>
              <a:t>12.5	2</a:t>
            </a:r>
          </a:p>
          <a:p>
            <a:pPr>
              <a:lnSpc>
                <a:spcPct val="120000"/>
              </a:lnSpc>
            </a:pPr>
            <a:r>
              <a:rPr lang="de-CH" altLang="es-ES">
                <a:solidFill>
                  <a:schemeClr val="bg1"/>
                </a:solidFill>
              </a:rPr>
              <a:t>13.5	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hteck 1">
            <a:extLst>
              <a:ext uri="{FF2B5EF4-FFF2-40B4-BE49-F238E27FC236}">
                <a16:creationId xmlns:a16="http://schemas.microsoft.com/office/drawing/2014/main" id="{9671B548-DADC-394A-802B-F53DFCA86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04813"/>
            <a:ext cx="38306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s-ES" sz="2800" b="1">
                <a:latin typeface="Arial" panose="020B0604020202020204" pitchFamily="34" charset="0"/>
              </a:rPr>
              <a:t>Diversity, mixed uses</a:t>
            </a:r>
          </a:p>
        </p:txBody>
      </p:sp>
      <p:pic>
        <p:nvPicPr>
          <p:cNvPr id="39938" name="Bild 9" descr="Brasserie_Bernoulli_03k.jpg">
            <a:extLst>
              <a:ext uri="{FF2B5EF4-FFF2-40B4-BE49-F238E27FC236}">
                <a16:creationId xmlns:a16="http://schemas.microsoft.com/office/drawing/2014/main" id="{E6F94F32-736C-0440-A1D4-721FF9C20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26988"/>
            <a:ext cx="9170987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hteck 10">
            <a:extLst>
              <a:ext uri="{FF2B5EF4-FFF2-40B4-BE49-F238E27FC236}">
                <a16:creationId xmlns:a16="http://schemas.microsoft.com/office/drawing/2014/main" id="{2CB79AA8-8DFD-FB49-BCD1-BFF037CAF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404813"/>
            <a:ext cx="4368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s-ES" sz="2800" b="1">
                <a:latin typeface="Arial" panose="020B0604020202020204" pitchFamily="34" charset="0"/>
              </a:rPr>
              <a:t>KraftWerk1 – Restaurant</a:t>
            </a:r>
            <a:endParaRPr lang="de-DE" altLang="es-E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Bild 1" descr="IMG_1249.jpg">
            <a:extLst>
              <a:ext uri="{FF2B5EF4-FFF2-40B4-BE49-F238E27FC236}">
                <a16:creationId xmlns:a16="http://schemas.microsoft.com/office/drawing/2014/main" id="{2F9C0284-06B8-EE4B-B29C-042E2EAED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hteck 2">
            <a:extLst>
              <a:ext uri="{FF2B5EF4-FFF2-40B4-BE49-F238E27FC236}">
                <a16:creationId xmlns:a16="http://schemas.microsoft.com/office/drawing/2014/main" id="{6AC7845D-7355-144D-8628-077871AB0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333375"/>
            <a:ext cx="2779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s-ES">
                <a:latin typeface="Arial" panose="020B0604020202020204" pitchFamily="34" charset="0"/>
              </a:rPr>
              <a:t>KraftWerk1 – Shop</a:t>
            </a:r>
            <a:endParaRPr lang="de-DE" altLang="es-E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Bild 1" descr="230320136130.jpg">
            <a:extLst>
              <a:ext uri="{FF2B5EF4-FFF2-40B4-BE49-F238E27FC236}">
                <a16:creationId xmlns:a16="http://schemas.microsoft.com/office/drawing/2014/main" id="{CFCE05BA-37BE-5B49-9D67-2F8E43682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hteck 2">
            <a:extLst>
              <a:ext uri="{FF2B5EF4-FFF2-40B4-BE49-F238E27FC236}">
                <a16:creationId xmlns:a16="http://schemas.microsoft.com/office/drawing/2014/main" id="{CB2018E0-73D0-0648-9A1E-FE6BA81B7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4450"/>
            <a:ext cx="4027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s-ES">
                <a:latin typeface="Arial" panose="020B0604020202020204" pitchFamily="34" charset="0"/>
              </a:rPr>
              <a:t>KraftWerk1 – Recycling Day</a:t>
            </a:r>
            <a:endParaRPr lang="de-DE" altLang="es-E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Bild 1" descr="IMG_5663.jpg">
            <a:extLst>
              <a:ext uri="{FF2B5EF4-FFF2-40B4-BE49-F238E27FC236}">
                <a16:creationId xmlns:a16="http://schemas.microsoft.com/office/drawing/2014/main" id="{09E193C2-A546-3346-88C8-9F6C555F4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hteck 2">
            <a:extLst>
              <a:ext uri="{FF2B5EF4-FFF2-40B4-BE49-F238E27FC236}">
                <a16:creationId xmlns:a16="http://schemas.microsoft.com/office/drawing/2014/main" id="{809F766E-D3F2-0A4A-8ADC-6F38D03BB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4288"/>
            <a:ext cx="3805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s-ES">
                <a:latin typeface="Arial" panose="020B0604020202020204" pitchFamily="34" charset="0"/>
              </a:rPr>
              <a:t>KraftWerk1 – Kitchen Club</a:t>
            </a:r>
            <a:endParaRPr lang="de-DE" altLang="es-E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>
            <a:extLst>
              <a:ext uri="{FF2B5EF4-FFF2-40B4-BE49-F238E27FC236}">
                <a16:creationId xmlns:a16="http://schemas.microsoft.com/office/drawing/2014/main" id="{943BD3D2-8001-CB41-AEB8-04A8B2E65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226" name="Rectangle 4">
            <a:extLst>
              <a:ext uri="{FF2B5EF4-FFF2-40B4-BE49-F238E27FC236}">
                <a16:creationId xmlns:a16="http://schemas.microsoft.com/office/drawing/2014/main" id="{0562BA08-951D-344C-B8F1-8D222E9B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52227" name="Text Box 5">
            <a:extLst>
              <a:ext uri="{FF2B5EF4-FFF2-40B4-BE49-F238E27FC236}">
                <a16:creationId xmlns:a16="http://schemas.microsoft.com/office/drawing/2014/main" id="{5E6633C8-3234-D640-AF42-64B6EBBDC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52228" name="Rectangle 6">
            <a:extLst>
              <a:ext uri="{FF2B5EF4-FFF2-40B4-BE49-F238E27FC236}">
                <a16:creationId xmlns:a16="http://schemas.microsoft.com/office/drawing/2014/main" id="{8F6A007E-B82E-BF4C-A06B-9A7411910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52229" name="Rectangle 8">
            <a:extLst>
              <a:ext uri="{FF2B5EF4-FFF2-40B4-BE49-F238E27FC236}">
                <a16:creationId xmlns:a16="http://schemas.microsoft.com/office/drawing/2014/main" id="{D4F179C3-648C-8641-A973-F15C03B8B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3B2C34E-F456-B442-8E5C-8B83D5E1A16C}"/>
              </a:ext>
            </a:extLst>
          </p:cNvPr>
          <p:cNvSpPr/>
          <p:nvPr/>
        </p:nvSpPr>
        <p:spPr>
          <a:xfrm>
            <a:off x="-11113" y="6553200"/>
            <a:ext cx="9144001" cy="3317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de-CH" altLang="ja-JP" sz="1100" i="1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Dr. Philipp Klaus, Kraftwerk 1 Housing Coop , INURA Zurich Institute // May 3, 2018 // INDI-CAT Conference, Viladecans, Barcelona Province.  </a:t>
            </a:r>
          </a:p>
        </p:txBody>
      </p:sp>
      <p:sp>
        <p:nvSpPr>
          <p:cNvPr id="52231" name="Rechteck 2">
            <a:extLst>
              <a:ext uri="{FF2B5EF4-FFF2-40B4-BE49-F238E27FC236}">
                <a16:creationId xmlns:a16="http://schemas.microsoft.com/office/drawing/2014/main" id="{4D95ED91-C604-3946-B939-F67EFD41E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4063" y="14288"/>
            <a:ext cx="2625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s-ES">
                <a:latin typeface="Arial" panose="020B0604020202020204" pitchFamily="34" charset="0"/>
              </a:rPr>
              <a:t>Shops and offices</a:t>
            </a:r>
            <a:endParaRPr lang="de-DE" altLang="es-E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9263FA0D-295A-1148-9F25-3D068E106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17411" name="Text Box 5">
            <a:extLst>
              <a:ext uri="{FF2B5EF4-FFF2-40B4-BE49-F238E27FC236}">
                <a16:creationId xmlns:a16="http://schemas.microsoft.com/office/drawing/2014/main" id="{5D416F37-3549-7F4B-A416-0911701D0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020888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17412" name="Rectangle 6">
            <a:extLst>
              <a:ext uri="{FF2B5EF4-FFF2-40B4-BE49-F238E27FC236}">
                <a16:creationId xmlns:a16="http://schemas.microsoft.com/office/drawing/2014/main" id="{120E3D70-33EF-4141-9909-3FED28E3D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17413" name="Rectangle 8">
            <a:extLst>
              <a:ext uri="{FF2B5EF4-FFF2-40B4-BE49-F238E27FC236}">
                <a16:creationId xmlns:a16="http://schemas.microsoft.com/office/drawing/2014/main" id="{B384022A-742D-984E-A2C7-558611642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BD25D36-66DB-5B4A-8519-FE2967946AC7}"/>
              </a:ext>
            </a:extLst>
          </p:cNvPr>
          <p:cNvSpPr/>
          <p:nvPr/>
        </p:nvSpPr>
        <p:spPr>
          <a:xfrm>
            <a:off x="-11113" y="6553200"/>
            <a:ext cx="9144001" cy="3317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de-CH" altLang="ja-JP" sz="1100" i="1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Dr. Philipp Klaus, Kraftwerk 1 Housing Coop , INURA Zurich Institute // May 3, 2018 // INDI-CAT Conference, Viladecans, Barcelona Province.  </a:t>
            </a:r>
          </a:p>
        </p:txBody>
      </p:sp>
      <p:pic>
        <p:nvPicPr>
          <p:cNvPr id="17415" name="Bild 1" descr="IMG_2339.jpeg">
            <a:extLst>
              <a:ext uri="{FF2B5EF4-FFF2-40B4-BE49-F238E27FC236}">
                <a16:creationId xmlns:a16="http://schemas.microsoft.com/office/drawing/2014/main" id="{5C0680F9-C8C9-2E4D-89D8-57A486F42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-458788"/>
            <a:ext cx="6451600" cy="73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2CEAFB1-1C96-C543-8C60-8F54CA34C3EC}"/>
              </a:ext>
            </a:extLst>
          </p:cNvPr>
          <p:cNvSpPr txBox="1"/>
          <p:nvPr/>
        </p:nvSpPr>
        <p:spPr>
          <a:xfrm>
            <a:off x="0" y="188913"/>
            <a:ext cx="17557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b="1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ＭＳ Ｐゴシック" charset="0"/>
                <a:cs typeface="Arial"/>
              </a:rPr>
              <a:t>       = Housing</a:t>
            </a:r>
          </a:p>
          <a:p>
            <a:pPr>
              <a:defRPr/>
            </a:pPr>
            <a:r>
              <a:rPr lang="de-DE" sz="1800" b="1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ＭＳ Ｐゴシック" charset="0"/>
                <a:cs typeface="Arial"/>
              </a:rPr>
              <a:t>Cooperatives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484E95E-D3F9-FF4D-B540-0453823B01B1}"/>
              </a:ext>
            </a:extLst>
          </p:cNvPr>
          <p:cNvSpPr txBox="1"/>
          <p:nvPr/>
        </p:nvSpPr>
        <p:spPr>
          <a:xfrm>
            <a:off x="7956550" y="188913"/>
            <a:ext cx="89058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b="1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ＭＳ Ｐゴシック" charset="0"/>
                <a:cs typeface="Arial"/>
              </a:rPr>
              <a:t>Zurich</a:t>
            </a:r>
          </a:p>
        </p:txBody>
      </p:sp>
      <p:sp>
        <p:nvSpPr>
          <p:cNvPr id="17418" name="Rechteck 11">
            <a:extLst>
              <a:ext uri="{FF2B5EF4-FFF2-40B4-BE49-F238E27FC236}">
                <a16:creationId xmlns:a16="http://schemas.microsoft.com/office/drawing/2014/main" id="{A0022873-6C23-3441-965F-56CFA8AE1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60350"/>
            <a:ext cx="287338" cy="215900"/>
          </a:xfrm>
          <a:prstGeom prst="rect">
            <a:avLst/>
          </a:prstGeom>
          <a:solidFill>
            <a:srgbClr val="00AF02"/>
          </a:solidFill>
          <a:ln w="9525">
            <a:solidFill>
              <a:srgbClr val="00AF02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F9E3DAC-558C-A94C-ACE0-3FA3CDDEE902}"/>
              </a:ext>
            </a:extLst>
          </p:cNvPr>
          <p:cNvSpPr txBox="1"/>
          <p:nvPr/>
        </p:nvSpPr>
        <p:spPr>
          <a:xfrm>
            <a:off x="107950" y="1052513"/>
            <a:ext cx="128746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b="1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ＭＳ Ｐゴシック" charset="0"/>
                <a:cs typeface="Arial"/>
              </a:rPr>
              <a:t>1907-2007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>
            <a:extLst>
              <a:ext uri="{FF2B5EF4-FFF2-40B4-BE49-F238E27FC236}">
                <a16:creationId xmlns:a16="http://schemas.microsoft.com/office/drawing/2014/main" id="{009EA41B-F705-204A-80DA-278F1E49D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54275" name="Text Box 5">
            <a:extLst>
              <a:ext uri="{FF2B5EF4-FFF2-40B4-BE49-F238E27FC236}">
                <a16:creationId xmlns:a16="http://schemas.microsoft.com/office/drawing/2014/main" id="{EE604204-D886-CD42-802F-C31C44841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020888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54276" name="Rectangle 6">
            <a:extLst>
              <a:ext uri="{FF2B5EF4-FFF2-40B4-BE49-F238E27FC236}">
                <a16:creationId xmlns:a16="http://schemas.microsoft.com/office/drawing/2014/main" id="{35C2BFEE-C624-CA4F-BB16-16FBFA659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14341" name="Rectangle 7">
            <a:extLst>
              <a:ext uri="{FF2B5EF4-FFF2-40B4-BE49-F238E27FC236}">
                <a16:creationId xmlns:a16="http://schemas.microsoft.com/office/drawing/2014/main" id="{6F796E93-EE57-0348-BF4F-7950950EB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628775"/>
            <a:ext cx="7704137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0"/>
              </a:spcAft>
              <a:buFontTx/>
              <a:buChar char="-"/>
              <a:defRPr/>
            </a:pPr>
            <a:r>
              <a:rPr lang="de-CH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All kinds of flats from Studio to 13 room flat</a:t>
            </a:r>
          </a:p>
          <a:p>
            <a:pPr>
              <a:lnSpc>
                <a:spcPct val="120000"/>
              </a:lnSpc>
              <a:spcAft>
                <a:spcPts val="2400"/>
              </a:spcAft>
              <a:defRPr/>
            </a:pPr>
            <a:r>
              <a:rPr lang="de-CH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	 huge variety of inhabitants (old, young, ...)</a:t>
            </a:r>
            <a:endParaRPr lang="de-CH" dirty="0" err="1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80000"/>
              </a:lnSpc>
              <a:spcAft>
                <a:spcPts val="2400"/>
              </a:spcAft>
              <a:buFontTx/>
              <a:buChar char="-"/>
              <a:defRPr/>
            </a:pPr>
            <a:r>
              <a:rPr lang="de-CH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Other uses than just housing</a:t>
            </a:r>
          </a:p>
          <a:p>
            <a:pPr>
              <a:lnSpc>
                <a:spcPct val="50000"/>
              </a:lnSpc>
              <a:spcAft>
                <a:spcPts val="2400"/>
              </a:spcAft>
              <a:defRPr/>
            </a:pPr>
            <a:r>
              <a:rPr lang="de-CH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de-CH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 </a:t>
            </a:r>
            <a:r>
              <a:rPr lang="de-CH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Living and working in the same area</a:t>
            </a:r>
          </a:p>
          <a:p>
            <a:pPr marL="342900" indent="-342900">
              <a:lnSpc>
                <a:spcPct val="120000"/>
              </a:lnSpc>
              <a:spcAft>
                <a:spcPts val="2400"/>
              </a:spcAft>
              <a:buFontTx/>
              <a:buChar char="-"/>
              <a:defRPr/>
            </a:pPr>
            <a:r>
              <a:rPr lang="de-CH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Flat change conference</a:t>
            </a:r>
            <a:endParaRPr lang="de-DE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20000"/>
              </a:lnSpc>
              <a:spcAft>
                <a:spcPts val="2400"/>
              </a:spcAft>
              <a:defRPr/>
            </a:pPr>
            <a:endParaRPr lang="de-DE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278" name="Rectangle 8">
            <a:extLst>
              <a:ext uri="{FF2B5EF4-FFF2-40B4-BE49-F238E27FC236}">
                <a16:creationId xmlns:a16="http://schemas.microsoft.com/office/drawing/2014/main" id="{DCB9CECF-1543-DA4F-BC19-04EA64A3D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2A93A89-6E39-F247-A941-6C7B1F4ED285}"/>
              </a:ext>
            </a:extLst>
          </p:cNvPr>
          <p:cNvSpPr/>
          <p:nvPr/>
        </p:nvSpPr>
        <p:spPr>
          <a:xfrm>
            <a:off x="-11113" y="6553200"/>
            <a:ext cx="9144001" cy="3317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de-CH" altLang="ja-JP" sz="1100" i="1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Dr. Philipp Klaus, Kraftwerk 1 Housing Coop , INURA Zurich Institute // May 3, 2018 // INDI-CAT Conference, Viladecans, Barcelona Province.  </a:t>
            </a:r>
          </a:p>
        </p:txBody>
      </p:sp>
      <p:sp>
        <p:nvSpPr>
          <p:cNvPr id="54280" name="Rechteck 1">
            <a:extLst>
              <a:ext uri="{FF2B5EF4-FFF2-40B4-BE49-F238E27FC236}">
                <a16:creationId xmlns:a16="http://schemas.microsoft.com/office/drawing/2014/main" id="{9CA529CA-917D-8C48-9576-BA10CEC3C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692150"/>
            <a:ext cx="2519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4800"/>
              </a:spcAft>
            </a:pPr>
            <a:r>
              <a:rPr lang="de-DE" altLang="es-ES" sz="2800" b="1">
                <a:solidFill>
                  <a:schemeClr val="bg1"/>
                </a:solidFill>
                <a:latin typeface="Arial" panose="020B0604020202020204" pitchFamily="34" charset="0"/>
              </a:rPr>
              <a:t>Innovation</a:t>
            </a:r>
            <a:endParaRPr lang="de-DE" altLang="es-ES" sz="2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3B07DC6D-A9A4-4242-95AD-3E8509440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56323" name="Text Box 5">
            <a:extLst>
              <a:ext uri="{FF2B5EF4-FFF2-40B4-BE49-F238E27FC236}">
                <a16:creationId xmlns:a16="http://schemas.microsoft.com/office/drawing/2014/main" id="{EFE3E47C-65BD-5B44-84FA-F0FBB6942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020888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56324" name="Rectangle 6">
            <a:extLst>
              <a:ext uri="{FF2B5EF4-FFF2-40B4-BE49-F238E27FC236}">
                <a16:creationId xmlns:a16="http://schemas.microsoft.com/office/drawing/2014/main" id="{07BC5225-DC6A-6446-A497-861C33005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14341" name="Rectangle 7">
            <a:extLst>
              <a:ext uri="{FF2B5EF4-FFF2-40B4-BE49-F238E27FC236}">
                <a16:creationId xmlns:a16="http://schemas.microsoft.com/office/drawing/2014/main" id="{16A02104-CAA2-AA45-995C-52933A92B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628775"/>
            <a:ext cx="7704137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0000"/>
              </a:lnSpc>
              <a:spcAft>
                <a:spcPts val="4800"/>
              </a:spcAft>
              <a:defRPr/>
            </a:pPr>
            <a:r>
              <a:rPr lang="de-DE" sz="36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Social Concepts</a:t>
            </a:r>
            <a:endParaRPr lang="de-DE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20000"/>
              </a:lnSpc>
              <a:spcAft>
                <a:spcPts val="2400"/>
              </a:spcAft>
              <a:buFontTx/>
              <a:buChar char="-"/>
              <a:defRPr/>
            </a:pPr>
            <a:r>
              <a:rPr lang="de-DE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Solidarity Funds </a:t>
            </a:r>
            <a:r>
              <a:rPr lang="de-DE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 Support the weaker ones</a:t>
            </a:r>
            <a:endParaRPr lang="de-DE" dirty="0" err="1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20000"/>
              </a:lnSpc>
              <a:spcAft>
                <a:spcPts val="2400"/>
              </a:spcAft>
              <a:buFontTx/>
              <a:buChar char="-"/>
              <a:defRPr/>
            </a:pPr>
            <a:r>
              <a:rPr lang="de-DE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Collaboration with social institutions - public and private // Flats for handicapped, refugees, ...</a:t>
            </a:r>
            <a:endParaRPr lang="de-DE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20000"/>
              </a:lnSpc>
              <a:spcAft>
                <a:spcPts val="2400"/>
              </a:spcAft>
              <a:buFontTx/>
              <a:buChar char="-"/>
              <a:defRPr/>
            </a:pPr>
            <a:r>
              <a:rPr lang="de-DE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Affordable rents help people not getting dependent on the welfare state</a:t>
            </a:r>
          </a:p>
          <a:p>
            <a:pPr>
              <a:lnSpc>
                <a:spcPct val="40000"/>
              </a:lnSpc>
              <a:spcAft>
                <a:spcPts val="2400"/>
              </a:spcAft>
              <a:defRPr/>
            </a:pPr>
            <a:endParaRPr lang="de-DE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6" name="Rectangle 8">
            <a:extLst>
              <a:ext uri="{FF2B5EF4-FFF2-40B4-BE49-F238E27FC236}">
                <a16:creationId xmlns:a16="http://schemas.microsoft.com/office/drawing/2014/main" id="{2DBE995C-96C0-334E-A538-1EBB6625F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E0E3207-36DC-F345-A2AA-9ECC5C0C6678}"/>
              </a:ext>
            </a:extLst>
          </p:cNvPr>
          <p:cNvSpPr/>
          <p:nvPr/>
        </p:nvSpPr>
        <p:spPr>
          <a:xfrm>
            <a:off x="-11113" y="6553200"/>
            <a:ext cx="9144001" cy="3317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de-CH" altLang="ja-JP" sz="1100" i="1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Dr. Philipp Klaus, Kraftwerk 1 Housing Coop , INURA Zurich Institute // May 3, 2018 // INDI-CAT Conference, Viladecans, Barcelona Province.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>
            <a:extLst>
              <a:ext uri="{FF2B5EF4-FFF2-40B4-BE49-F238E27FC236}">
                <a16:creationId xmlns:a16="http://schemas.microsoft.com/office/drawing/2014/main" id="{FF1DAC0E-E49D-484B-97AE-157AA98CB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58371" name="Text Box 5">
            <a:extLst>
              <a:ext uri="{FF2B5EF4-FFF2-40B4-BE49-F238E27FC236}">
                <a16:creationId xmlns:a16="http://schemas.microsoft.com/office/drawing/2014/main" id="{4B37320F-CBE6-AD4A-BE79-751615062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020888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58372" name="Rectangle 6">
            <a:extLst>
              <a:ext uri="{FF2B5EF4-FFF2-40B4-BE49-F238E27FC236}">
                <a16:creationId xmlns:a16="http://schemas.microsoft.com/office/drawing/2014/main" id="{3A01422F-828B-2941-ADC4-317E08E54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14341" name="Rectangle 7">
            <a:extLst>
              <a:ext uri="{FF2B5EF4-FFF2-40B4-BE49-F238E27FC236}">
                <a16:creationId xmlns:a16="http://schemas.microsoft.com/office/drawing/2014/main" id="{FB316BF7-EE83-694F-9055-327A498CE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628775"/>
            <a:ext cx="7704137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0000"/>
              </a:lnSpc>
              <a:spcAft>
                <a:spcPts val="4800"/>
              </a:spcAft>
              <a:defRPr/>
            </a:pPr>
            <a:r>
              <a:rPr lang="de-DE" sz="36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Sustainability</a:t>
            </a:r>
            <a:endParaRPr lang="de-DE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20000"/>
              </a:lnSpc>
              <a:spcAft>
                <a:spcPts val="2400"/>
              </a:spcAft>
              <a:buFontTx/>
              <a:buChar char="-"/>
              <a:defRPr/>
            </a:pPr>
            <a:r>
              <a:rPr lang="de-CH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Number of rooms minus 1 = number of inhabitants</a:t>
            </a:r>
          </a:p>
          <a:p>
            <a:pPr marL="342900" indent="-342900">
              <a:lnSpc>
                <a:spcPct val="120000"/>
              </a:lnSpc>
              <a:spcAft>
                <a:spcPts val="2400"/>
              </a:spcAft>
              <a:buFontTx/>
              <a:buChar char="-"/>
              <a:defRPr/>
            </a:pPr>
            <a:r>
              <a:rPr lang="de-DE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Reduced</a:t>
            </a:r>
            <a:r>
              <a:rPr lang="de-DE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car</a:t>
            </a:r>
            <a:r>
              <a:rPr lang="de-DE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ownership / parking</a:t>
            </a:r>
          </a:p>
          <a:p>
            <a:pPr marL="342900" indent="-342900">
              <a:lnSpc>
                <a:spcPct val="120000"/>
              </a:lnSpc>
              <a:spcAft>
                <a:spcPts val="2400"/>
              </a:spcAft>
              <a:buFontTx/>
              <a:buChar char="-"/>
              <a:defRPr/>
            </a:pPr>
            <a:r>
              <a:rPr lang="de-DE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Solar pannels</a:t>
            </a:r>
          </a:p>
          <a:p>
            <a:pPr marL="342900" indent="-342900">
              <a:lnSpc>
                <a:spcPct val="120000"/>
              </a:lnSpc>
              <a:spcAft>
                <a:spcPts val="2400"/>
              </a:spcAft>
              <a:buFontTx/>
              <a:buChar char="-"/>
              <a:defRPr/>
            </a:pPr>
            <a:r>
              <a:rPr lang="de-DE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Recuperation of heated air</a:t>
            </a:r>
          </a:p>
          <a:p>
            <a:pPr>
              <a:lnSpc>
                <a:spcPct val="120000"/>
              </a:lnSpc>
              <a:spcAft>
                <a:spcPts val="2400"/>
              </a:spcAft>
              <a:defRPr/>
            </a:pPr>
            <a:endParaRPr lang="de-DE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4" name="Rectangle 8">
            <a:extLst>
              <a:ext uri="{FF2B5EF4-FFF2-40B4-BE49-F238E27FC236}">
                <a16:creationId xmlns:a16="http://schemas.microsoft.com/office/drawing/2014/main" id="{5843C0C4-1CB0-A845-A63F-3B4DD1882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063887D-0CDA-A147-A98D-A03D7F47B55D}"/>
              </a:ext>
            </a:extLst>
          </p:cNvPr>
          <p:cNvSpPr/>
          <p:nvPr/>
        </p:nvSpPr>
        <p:spPr>
          <a:xfrm>
            <a:off x="-11113" y="6553200"/>
            <a:ext cx="9144001" cy="3317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de-CH" altLang="ja-JP" sz="1100" i="1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Dr. Philipp Klaus, Kraftwerk 1 Housing Coop , INURA Zurich Institute // May 3, 2018 // INDI-CAT Conference, Viladecans, Barcelona Province.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id="{AEB181DC-7420-984B-8F05-C07E6EBA1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60419" name="Text Box 5">
            <a:extLst>
              <a:ext uri="{FF2B5EF4-FFF2-40B4-BE49-F238E27FC236}">
                <a16:creationId xmlns:a16="http://schemas.microsoft.com/office/drawing/2014/main" id="{A5158671-3CAD-DB43-917B-ABA958DD0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020888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60420" name="Rectangle 6">
            <a:extLst>
              <a:ext uri="{FF2B5EF4-FFF2-40B4-BE49-F238E27FC236}">
                <a16:creationId xmlns:a16="http://schemas.microsoft.com/office/drawing/2014/main" id="{BD107877-843D-1647-831B-F4B29813F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14341" name="Rectangle 7">
            <a:extLst>
              <a:ext uri="{FF2B5EF4-FFF2-40B4-BE49-F238E27FC236}">
                <a16:creationId xmlns:a16="http://schemas.microsoft.com/office/drawing/2014/main" id="{99552628-AF71-304C-97C7-38E2CDE96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197100"/>
            <a:ext cx="770413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40000"/>
              </a:lnSpc>
              <a:spcAft>
                <a:spcPts val="4800"/>
              </a:spcAft>
            </a:pPr>
            <a:r>
              <a:rPr lang="de-DE" altLang="es-ES" sz="3600" b="1">
                <a:solidFill>
                  <a:schemeClr val="bg1"/>
                </a:solidFill>
                <a:latin typeface="Arial" panose="020B0604020202020204" pitchFamily="34" charset="0"/>
              </a:rPr>
              <a:t>STRUCTURES</a:t>
            </a:r>
          </a:p>
          <a:p>
            <a:pPr>
              <a:lnSpc>
                <a:spcPct val="40000"/>
              </a:lnSpc>
              <a:spcAft>
                <a:spcPts val="2400"/>
              </a:spcAft>
            </a:pPr>
            <a:endParaRPr lang="de-DE" altLang="es-ES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0422" name="Rectangle 8">
            <a:extLst>
              <a:ext uri="{FF2B5EF4-FFF2-40B4-BE49-F238E27FC236}">
                <a16:creationId xmlns:a16="http://schemas.microsoft.com/office/drawing/2014/main" id="{411A59B3-C89B-4D44-870E-63FC729FC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>
            <a:extLst>
              <a:ext uri="{FF2B5EF4-FFF2-40B4-BE49-F238E27FC236}">
                <a16:creationId xmlns:a16="http://schemas.microsoft.com/office/drawing/2014/main" id="{B72429AA-5C92-C24E-8277-DE4020F74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62467" name="Text Box 5">
            <a:extLst>
              <a:ext uri="{FF2B5EF4-FFF2-40B4-BE49-F238E27FC236}">
                <a16:creationId xmlns:a16="http://schemas.microsoft.com/office/drawing/2014/main" id="{1856F74D-0DBE-C749-829B-55F825B09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62468" name="Rectangle 6">
            <a:extLst>
              <a:ext uri="{FF2B5EF4-FFF2-40B4-BE49-F238E27FC236}">
                <a16:creationId xmlns:a16="http://schemas.microsoft.com/office/drawing/2014/main" id="{13097AC2-CBA3-704F-88FC-7D4344B3C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62469" name="Rectangle 7">
            <a:extLst>
              <a:ext uri="{FF2B5EF4-FFF2-40B4-BE49-F238E27FC236}">
                <a16:creationId xmlns:a16="http://schemas.microsoft.com/office/drawing/2014/main" id="{681BA6B4-3CA2-814F-9529-C61A3F457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914400"/>
            <a:ext cx="32972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40000"/>
              </a:lnSpc>
              <a:spcAft>
                <a:spcPts val="2400"/>
              </a:spcAft>
            </a:pPr>
            <a:r>
              <a:rPr lang="de-DE" altLang="es-ES" sz="1800" b="1">
                <a:solidFill>
                  <a:schemeClr val="bg1"/>
                </a:solidFill>
                <a:latin typeface="Arial" panose="020B0604020202020204" pitchFamily="34" charset="0"/>
              </a:rPr>
              <a:t>KraftWerk1 Project in Zurich</a:t>
            </a:r>
            <a:endParaRPr lang="de-CH" altLang="es-E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2470" name="Rectangle 8">
            <a:extLst>
              <a:ext uri="{FF2B5EF4-FFF2-40B4-BE49-F238E27FC236}">
                <a16:creationId xmlns:a16="http://schemas.microsoft.com/office/drawing/2014/main" id="{3C38BBF7-4DB8-5748-8C80-5D48F953B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679EA10F-0B32-6D4E-A82D-057872E38902}"/>
              </a:ext>
            </a:extLst>
          </p:cNvPr>
          <p:cNvGraphicFramePr/>
          <p:nvPr/>
        </p:nvGraphicFramePr>
        <p:xfrm>
          <a:off x="0" y="914400"/>
          <a:ext cx="9144000" cy="5610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>
            <a:extLst>
              <a:ext uri="{FF2B5EF4-FFF2-40B4-BE49-F238E27FC236}">
                <a16:creationId xmlns:a16="http://schemas.microsoft.com/office/drawing/2014/main" id="{351DFA00-212C-8147-A825-5A4E6F6B4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64515" name="Text Box 5">
            <a:extLst>
              <a:ext uri="{FF2B5EF4-FFF2-40B4-BE49-F238E27FC236}">
                <a16:creationId xmlns:a16="http://schemas.microsoft.com/office/drawing/2014/main" id="{687AED3F-3DC8-CE45-9007-DDA757996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64516" name="Rectangle 6">
            <a:extLst>
              <a:ext uri="{FF2B5EF4-FFF2-40B4-BE49-F238E27FC236}">
                <a16:creationId xmlns:a16="http://schemas.microsoft.com/office/drawing/2014/main" id="{0C486B87-0891-054C-B7C6-02EDC6DA0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64517" name="Rectangle 7">
            <a:extLst>
              <a:ext uri="{FF2B5EF4-FFF2-40B4-BE49-F238E27FC236}">
                <a16:creationId xmlns:a16="http://schemas.microsoft.com/office/drawing/2014/main" id="{F1E7EED8-6B17-6540-B5F3-5B023525C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914400"/>
            <a:ext cx="32972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40000"/>
              </a:lnSpc>
              <a:spcAft>
                <a:spcPts val="2400"/>
              </a:spcAft>
            </a:pPr>
            <a:r>
              <a:rPr lang="de-DE" altLang="es-ES" sz="1800" b="1">
                <a:solidFill>
                  <a:schemeClr val="bg1"/>
                </a:solidFill>
                <a:latin typeface="Arial" panose="020B0604020202020204" pitchFamily="34" charset="0"/>
              </a:rPr>
              <a:t>KraftWerk1 Project in Zurich</a:t>
            </a:r>
            <a:endParaRPr lang="de-CH" altLang="es-E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4518" name="Rectangle 8">
            <a:extLst>
              <a:ext uri="{FF2B5EF4-FFF2-40B4-BE49-F238E27FC236}">
                <a16:creationId xmlns:a16="http://schemas.microsoft.com/office/drawing/2014/main" id="{45FC2C5C-48D6-C341-A2A9-D388A41E6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F83D53BB-A9C2-6840-A861-99D660072FC0}"/>
              </a:ext>
            </a:extLst>
          </p:cNvPr>
          <p:cNvGraphicFramePr/>
          <p:nvPr/>
        </p:nvGraphicFramePr>
        <p:xfrm>
          <a:off x="0" y="914400"/>
          <a:ext cx="9144000" cy="5610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>
            <a:extLst>
              <a:ext uri="{FF2B5EF4-FFF2-40B4-BE49-F238E27FC236}">
                <a16:creationId xmlns:a16="http://schemas.microsoft.com/office/drawing/2014/main" id="{C62C5389-3DD0-2040-A204-66933B628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66563" name="Text Box 5">
            <a:extLst>
              <a:ext uri="{FF2B5EF4-FFF2-40B4-BE49-F238E27FC236}">
                <a16:creationId xmlns:a16="http://schemas.microsoft.com/office/drawing/2014/main" id="{973AE47F-4B4B-3142-B06E-933B67FEF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66564" name="Rectangle 6">
            <a:extLst>
              <a:ext uri="{FF2B5EF4-FFF2-40B4-BE49-F238E27FC236}">
                <a16:creationId xmlns:a16="http://schemas.microsoft.com/office/drawing/2014/main" id="{50A76B33-3C31-1E4F-872F-A625D5296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66565" name="Rectangle 7">
            <a:extLst>
              <a:ext uri="{FF2B5EF4-FFF2-40B4-BE49-F238E27FC236}">
                <a16:creationId xmlns:a16="http://schemas.microsoft.com/office/drawing/2014/main" id="{CA52721B-E67D-3741-9850-AF362BF5A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914400"/>
            <a:ext cx="32972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40000"/>
              </a:lnSpc>
              <a:spcAft>
                <a:spcPts val="2400"/>
              </a:spcAft>
            </a:pPr>
            <a:r>
              <a:rPr lang="de-DE" altLang="es-ES" sz="1800" b="1">
                <a:solidFill>
                  <a:schemeClr val="bg1"/>
                </a:solidFill>
                <a:latin typeface="Arial" panose="020B0604020202020204" pitchFamily="34" charset="0"/>
              </a:rPr>
              <a:t>KraftWerk1 Project in Zurich</a:t>
            </a:r>
            <a:endParaRPr lang="de-CH" altLang="es-E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6566" name="Rectangle 8">
            <a:extLst>
              <a:ext uri="{FF2B5EF4-FFF2-40B4-BE49-F238E27FC236}">
                <a16:creationId xmlns:a16="http://schemas.microsoft.com/office/drawing/2014/main" id="{35FDDB42-E79E-EF43-834B-E7632361C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88D05FFA-0683-2049-9D60-9BF1B1561563}"/>
              </a:ext>
            </a:extLst>
          </p:cNvPr>
          <p:cNvGraphicFramePr/>
          <p:nvPr/>
        </p:nvGraphicFramePr>
        <p:xfrm>
          <a:off x="0" y="914400"/>
          <a:ext cx="9144000" cy="5610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6568" name="Gruppierung 8">
            <a:extLst>
              <a:ext uri="{FF2B5EF4-FFF2-40B4-BE49-F238E27FC236}">
                <a16:creationId xmlns:a16="http://schemas.microsoft.com/office/drawing/2014/main" id="{B2F5A153-388D-6E4D-9239-738B16440F92}"/>
              </a:ext>
            </a:extLst>
          </p:cNvPr>
          <p:cNvGrpSpPr>
            <a:grpSpLocks/>
          </p:cNvGrpSpPr>
          <p:nvPr/>
        </p:nvGrpSpPr>
        <p:grpSpPr bwMode="auto">
          <a:xfrm>
            <a:off x="4787900" y="4292600"/>
            <a:ext cx="2376488" cy="2393950"/>
            <a:chOff x="683566" y="726712"/>
            <a:chExt cx="2375914" cy="239393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2B30276-A273-8D49-9648-3BD5FCF091F4}"/>
                </a:ext>
              </a:extLst>
            </p:cNvPr>
            <p:cNvSpPr/>
            <p:nvPr/>
          </p:nvSpPr>
          <p:spPr>
            <a:xfrm>
              <a:off x="683566" y="726712"/>
              <a:ext cx="2375914" cy="2393934"/>
            </a:xfrm>
            <a:prstGeom prst="ellipse">
              <a:avLst/>
            </a:prstGeom>
            <a:solidFill>
              <a:srgbClr val="4AC762">
                <a:alpha val="84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2">
                <a:shade val="80000"/>
                <a:alpha val="50000"/>
                <a:hueOff val="0"/>
                <a:satOff val="-28019"/>
                <a:lumOff val="31752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9598E069-1756-0C40-B718-CE29B0AA15C4}"/>
                </a:ext>
              </a:extLst>
            </p:cNvPr>
            <p:cNvSpPr/>
            <p:nvPr/>
          </p:nvSpPr>
          <p:spPr>
            <a:xfrm>
              <a:off x="1031145" y="1077548"/>
              <a:ext cx="1680756" cy="16922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25400" tIns="25400" rIns="25400" bIns="2540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000" b="1" dirty="0"/>
                <a:t>Unit 2</a:t>
              </a:r>
            </a:p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000" dirty="0" err="1"/>
                <a:t>Since</a:t>
              </a:r>
              <a:r>
                <a:rPr lang="de-DE" sz="2000" dirty="0"/>
                <a:t> 2012</a:t>
              </a:r>
            </a:p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000" dirty="0"/>
                <a:t>85 </a:t>
              </a:r>
              <a:r>
                <a:rPr lang="de-DE" sz="2000" dirty="0" err="1"/>
                <a:t>inhabitants</a:t>
              </a:r>
              <a:endParaRPr lang="de-DE" sz="2000" dirty="0"/>
            </a:p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000" dirty="0"/>
                <a:t>5 </a:t>
              </a:r>
              <a:r>
                <a:rPr lang="de-DE" sz="2000" dirty="0" err="1"/>
                <a:t>workplaces</a:t>
              </a:r>
              <a:endParaRPr lang="de-DE" sz="2000" dirty="0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>
            <a:extLst>
              <a:ext uri="{FF2B5EF4-FFF2-40B4-BE49-F238E27FC236}">
                <a16:creationId xmlns:a16="http://schemas.microsoft.com/office/drawing/2014/main" id="{41760B2D-7C3A-924C-921F-25C71B230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68611" name="Text Box 5">
            <a:extLst>
              <a:ext uri="{FF2B5EF4-FFF2-40B4-BE49-F238E27FC236}">
                <a16:creationId xmlns:a16="http://schemas.microsoft.com/office/drawing/2014/main" id="{EBDA79CB-4252-8545-94B9-4EEEEE9D7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68612" name="Rectangle 6">
            <a:extLst>
              <a:ext uri="{FF2B5EF4-FFF2-40B4-BE49-F238E27FC236}">
                <a16:creationId xmlns:a16="http://schemas.microsoft.com/office/drawing/2014/main" id="{8ECD205B-89BD-8742-B8E5-1B4C5001F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68613" name="Rectangle 7">
            <a:extLst>
              <a:ext uri="{FF2B5EF4-FFF2-40B4-BE49-F238E27FC236}">
                <a16:creationId xmlns:a16="http://schemas.microsoft.com/office/drawing/2014/main" id="{E4CF56D6-34A8-A444-9AA1-7879DFEDD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914400"/>
            <a:ext cx="32972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40000"/>
              </a:lnSpc>
              <a:spcAft>
                <a:spcPts val="2400"/>
              </a:spcAft>
            </a:pPr>
            <a:r>
              <a:rPr lang="de-DE" altLang="es-ES" sz="1800" b="1">
                <a:solidFill>
                  <a:schemeClr val="bg1"/>
                </a:solidFill>
                <a:latin typeface="Arial" panose="020B0604020202020204" pitchFamily="34" charset="0"/>
              </a:rPr>
              <a:t>KraftWerk1 Project in Zurich</a:t>
            </a:r>
            <a:endParaRPr lang="de-CH" altLang="es-E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8614" name="Rectangle 8">
            <a:extLst>
              <a:ext uri="{FF2B5EF4-FFF2-40B4-BE49-F238E27FC236}">
                <a16:creationId xmlns:a16="http://schemas.microsoft.com/office/drawing/2014/main" id="{25DF8AC7-6619-CA42-BF40-18435F3C5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07142E86-3E57-C545-8AA4-1555686B85F0}"/>
              </a:ext>
            </a:extLst>
          </p:cNvPr>
          <p:cNvGraphicFramePr/>
          <p:nvPr/>
        </p:nvGraphicFramePr>
        <p:xfrm>
          <a:off x="0" y="914400"/>
          <a:ext cx="9144000" cy="5610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8616" name="Gruppierung 8">
            <a:extLst>
              <a:ext uri="{FF2B5EF4-FFF2-40B4-BE49-F238E27FC236}">
                <a16:creationId xmlns:a16="http://schemas.microsoft.com/office/drawing/2014/main" id="{929971FD-2493-5842-A2AD-AAE841BBA674}"/>
              </a:ext>
            </a:extLst>
          </p:cNvPr>
          <p:cNvGrpSpPr>
            <a:grpSpLocks/>
          </p:cNvGrpSpPr>
          <p:nvPr/>
        </p:nvGrpSpPr>
        <p:grpSpPr bwMode="auto">
          <a:xfrm>
            <a:off x="4716463" y="4365625"/>
            <a:ext cx="2374900" cy="2393950"/>
            <a:chOff x="683566" y="726712"/>
            <a:chExt cx="2375914" cy="239393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B209591-EC80-404E-A1EA-5AFED453A279}"/>
                </a:ext>
              </a:extLst>
            </p:cNvPr>
            <p:cNvSpPr/>
            <p:nvPr/>
          </p:nvSpPr>
          <p:spPr>
            <a:xfrm>
              <a:off x="683566" y="726712"/>
              <a:ext cx="2375914" cy="2393934"/>
            </a:xfrm>
            <a:prstGeom prst="ellipse">
              <a:avLst/>
            </a:prstGeom>
            <a:solidFill>
              <a:srgbClr val="4AC762">
                <a:alpha val="84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2">
                <a:shade val="80000"/>
                <a:alpha val="50000"/>
                <a:hueOff val="0"/>
                <a:satOff val="-28019"/>
                <a:lumOff val="31752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775E02D4-4C1B-014B-9E38-4E8EB1DBF199}"/>
                </a:ext>
              </a:extLst>
            </p:cNvPr>
            <p:cNvSpPr/>
            <p:nvPr/>
          </p:nvSpPr>
          <p:spPr>
            <a:xfrm>
              <a:off x="1031376" y="1077548"/>
              <a:ext cx="1680292" cy="16922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25400" tIns="25400" rIns="25400" bIns="2540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000" b="1" dirty="0"/>
                <a:t>Unit 2</a:t>
              </a:r>
            </a:p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000" dirty="0" err="1"/>
                <a:t>Since</a:t>
              </a:r>
              <a:r>
                <a:rPr lang="de-DE" sz="2000" dirty="0"/>
                <a:t> 2012</a:t>
              </a:r>
            </a:p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000" dirty="0"/>
                <a:t>85 </a:t>
              </a:r>
              <a:r>
                <a:rPr lang="de-DE" sz="2000" dirty="0" err="1"/>
                <a:t>inhabitants</a:t>
              </a:r>
              <a:endParaRPr lang="de-DE" sz="2000" dirty="0"/>
            </a:p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000" dirty="0"/>
                <a:t>5 </a:t>
              </a:r>
              <a:r>
                <a:rPr lang="de-DE" sz="2000" dirty="0" err="1"/>
                <a:t>workplaces</a:t>
              </a:r>
              <a:endParaRPr lang="de-DE" sz="2000" dirty="0"/>
            </a:p>
          </p:txBody>
        </p:sp>
      </p:grpSp>
      <p:grpSp>
        <p:nvGrpSpPr>
          <p:cNvPr id="68617" name="Gruppierung 11">
            <a:extLst>
              <a:ext uri="{FF2B5EF4-FFF2-40B4-BE49-F238E27FC236}">
                <a16:creationId xmlns:a16="http://schemas.microsoft.com/office/drawing/2014/main" id="{0377D57F-4FCA-E94F-9D97-AD8AF5B92B45}"/>
              </a:ext>
            </a:extLst>
          </p:cNvPr>
          <p:cNvGrpSpPr>
            <a:grpSpLocks/>
          </p:cNvGrpSpPr>
          <p:nvPr/>
        </p:nvGrpSpPr>
        <p:grpSpPr bwMode="auto">
          <a:xfrm>
            <a:off x="5076825" y="908050"/>
            <a:ext cx="2892425" cy="2897188"/>
            <a:chOff x="5750519" y="397574"/>
            <a:chExt cx="2893244" cy="289685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66AC353-7CA4-434A-8A00-7A871306914E}"/>
                </a:ext>
              </a:extLst>
            </p:cNvPr>
            <p:cNvSpPr/>
            <p:nvPr/>
          </p:nvSpPr>
          <p:spPr>
            <a:xfrm>
              <a:off x="5750519" y="397574"/>
              <a:ext cx="2893244" cy="2896854"/>
            </a:xfrm>
            <a:prstGeom prst="ellipse">
              <a:avLst/>
            </a:prstGeom>
            <a:solidFill>
              <a:srgbClr val="FF9D4F">
                <a:alpha val="88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2">
                <a:shade val="80000"/>
                <a:alpha val="50000"/>
                <a:hueOff val="0"/>
                <a:satOff val="-14010"/>
                <a:lumOff val="15876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7CE24E1B-B96C-5642-9425-D357DABF6FD0}"/>
                </a:ext>
              </a:extLst>
            </p:cNvPr>
            <p:cNvSpPr/>
            <p:nvPr/>
          </p:nvSpPr>
          <p:spPr>
            <a:xfrm>
              <a:off x="6174502" y="821388"/>
              <a:ext cx="2045279" cy="20492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25400" tIns="25400" rIns="25400" bIns="2540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000" b="1" dirty="0"/>
                <a:t>Unit 3</a:t>
              </a:r>
            </a:p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000" dirty="0" err="1"/>
                <a:t>since</a:t>
              </a:r>
              <a:r>
                <a:rPr lang="de-DE" sz="2000" dirty="0"/>
                <a:t> 2015</a:t>
              </a:r>
            </a:p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000" dirty="0"/>
                <a:t>ca. 450 </a:t>
              </a:r>
              <a:r>
                <a:rPr lang="de-DE" sz="2000" dirty="0" err="1"/>
                <a:t>inhabitants</a:t>
              </a:r>
              <a:endParaRPr lang="de-DE" sz="2000" dirty="0"/>
            </a:p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000" dirty="0"/>
                <a:t>ca. 120 </a:t>
              </a:r>
              <a:r>
                <a:rPr lang="de-DE" sz="2000" dirty="0" err="1"/>
                <a:t>workplaces</a:t>
              </a:r>
              <a:endParaRPr lang="de-DE" sz="2000" dirty="0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>
            <a:extLst>
              <a:ext uri="{FF2B5EF4-FFF2-40B4-BE49-F238E27FC236}">
                <a16:creationId xmlns:a16="http://schemas.microsoft.com/office/drawing/2014/main" id="{F8CBA95B-2AC4-CE48-8490-F30D6E766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70659" name="Text Box 5">
            <a:extLst>
              <a:ext uri="{FF2B5EF4-FFF2-40B4-BE49-F238E27FC236}">
                <a16:creationId xmlns:a16="http://schemas.microsoft.com/office/drawing/2014/main" id="{4CE94DD4-9117-9D40-8357-3B4B9DDC0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70660" name="Rectangle 6">
            <a:extLst>
              <a:ext uri="{FF2B5EF4-FFF2-40B4-BE49-F238E27FC236}">
                <a16:creationId xmlns:a16="http://schemas.microsoft.com/office/drawing/2014/main" id="{BC5FD63B-EB76-1849-8682-B7D0165A4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70661" name="Rectangle 7">
            <a:extLst>
              <a:ext uri="{FF2B5EF4-FFF2-40B4-BE49-F238E27FC236}">
                <a16:creationId xmlns:a16="http://schemas.microsoft.com/office/drawing/2014/main" id="{4E2A4838-5BBC-1048-B2F3-186827D40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914400"/>
            <a:ext cx="321151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40000"/>
              </a:lnSpc>
              <a:spcAft>
                <a:spcPts val="2400"/>
              </a:spcAft>
            </a:pPr>
            <a:r>
              <a:rPr lang="de-DE" altLang="es-ES" sz="1800" b="1">
                <a:solidFill>
                  <a:schemeClr val="bg1"/>
                </a:solidFill>
                <a:latin typeface="Arial" panose="020B0604020202020204" pitchFamily="34" charset="0"/>
              </a:rPr>
              <a:t>Organisation in Kraftwerk1: </a:t>
            </a:r>
            <a:endParaRPr lang="de-CH" altLang="es-E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0662" name="Rectangle 8">
            <a:extLst>
              <a:ext uri="{FF2B5EF4-FFF2-40B4-BE49-F238E27FC236}">
                <a16:creationId xmlns:a16="http://schemas.microsoft.com/office/drawing/2014/main" id="{ABBB2B07-5420-574F-B7D5-2153C579D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027EF9C0-38D0-7B4C-B7A1-B5D671C40F33}"/>
              </a:ext>
            </a:extLst>
          </p:cNvPr>
          <p:cNvGraphicFramePr/>
          <p:nvPr/>
        </p:nvGraphicFramePr>
        <p:xfrm>
          <a:off x="1403648" y="1151902"/>
          <a:ext cx="799288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0664" name="Gruppierung 13">
            <a:extLst>
              <a:ext uri="{FF2B5EF4-FFF2-40B4-BE49-F238E27FC236}">
                <a16:creationId xmlns:a16="http://schemas.microsoft.com/office/drawing/2014/main" id="{0F2CB433-1E5A-C840-885D-138A52296D64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1268413"/>
            <a:ext cx="4846638" cy="4752975"/>
            <a:chOff x="1957843" y="457195"/>
            <a:chExt cx="4630402" cy="475208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BD8E4BB-29F2-5D43-A02A-D624783980BF}"/>
                </a:ext>
              </a:extLst>
            </p:cNvPr>
            <p:cNvSpPr/>
            <p:nvPr/>
          </p:nvSpPr>
          <p:spPr>
            <a:xfrm>
              <a:off x="1957843" y="457195"/>
              <a:ext cx="4630402" cy="4752088"/>
            </a:xfrm>
            <a:prstGeom prst="ellipse">
              <a:avLst/>
            </a:prstGeom>
            <a:solidFill>
              <a:srgbClr val="EFD07F">
                <a:alpha val="9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CACE9527-13C1-1B4E-B798-8AC5814FFF1E}"/>
                </a:ext>
              </a:extLst>
            </p:cNvPr>
            <p:cNvSpPr/>
            <p:nvPr/>
          </p:nvSpPr>
          <p:spPr>
            <a:xfrm>
              <a:off x="2635796" y="1152390"/>
              <a:ext cx="3274496" cy="33616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45720" rIns="45720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3600" b="1" dirty="0" err="1"/>
                <a:t>Cooperative</a:t>
              </a:r>
              <a:endParaRPr lang="de-DE" sz="3600" b="1" dirty="0"/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4800" b="1" dirty="0"/>
                <a:t>Kraftwerk1</a:t>
              </a:r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1800" dirty="0"/>
                <a:t>founded 1995</a:t>
              </a:r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1800" dirty="0"/>
                <a:t>ca. 1200 </a:t>
              </a:r>
              <a:r>
                <a:rPr lang="de-DE" sz="1800" dirty="0" err="1"/>
                <a:t>members</a:t>
              </a:r>
              <a:r>
                <a:rPr lang="de-DE" sz="1800" dirty="0"/>
                <a:t> in 2018 </a:t>
              </a:r>
              <a:endParaRPr lang="de-DE" sz="2000" dirty="0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>
            <a:extLst>
              <a:ext uri="{FF2B5EF4-FFF2-40B4-BE49-F238E27FC236}">
                <a16:creationId xmlns:a16="http://schemas.microsoft.com/office/drawing/2014/main" id="{5C8EBE47-D79F-F946-B4AF-E29B8C58E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72707" name="Text Box 5">
            <a:extLst>
              <a:ext uri="{FF2B5EF4-FFF2-40B4-BE49-F238E27FC236}">
                <a16:creationId xmlns:a16="http://schemas.microsoft.com/office/drawing/2014/main" id="{18095DCF-E820-BD48-B07E-B6B4E39AD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72708" name="Rectangle 6">
            <a:extLst>
              <a:ext uri="{FF2B5EF4-FFF2-40B4-BE49-F238E27FC236}">
                <a16:creationId xmlns:a16="http://schemas.microsoft.com/office/drawing/2014/main" id="{9344EFC0-425C-D240-B738-B04CD39E8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72709" name="Rectangle 7">
            <a:extLst>
              <a:ext uri="{FF2B5EF4-FFF2-40B4-BE49-F238E27FC236}">
                <a16:creationId xmlns:a16="http://schemas.microsoft.com/office/drawing/2014/main" id="{049CCAD2-D628-2F46-9124-67212E9B1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914400"/>
            <a:ext cx="321151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40000"/>
              </a:lnSpc>
              <a:spcAft>
                <a:spcPts val="2400"/>
              </a:spcAft>
            </a:pPr>
            <a:r>
              <a:rPr lang="de-DE" altLang="es-ES" sz="1800" b="1">
                <a:solidFill>
                  <a:schemeClr val="bg1"/>
                </a:solidFill>
                <a:latin typeface="Arial" panose="020B0604020202020204" pitchFamily="34" charset="0"/>
              </a:rPr>
              <a:t>Organisation in Kraftwerk1: </a:t>
            </a:r>
            <a:endParaRPr lang="de-CH" altLang="es-E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2710" name="Rectangle 8">
            <a:extLst>
              <a:ext uri="{FF2B5EF4-FFF2-40B4-BE49-F238E27FC236}">
                <a16:creationId xmlns:a16="http://schemas.microsoft.com/office/drawing/2014/main" id="{5EBC2A57-FC1C-1247-AF3A-B8072D470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858331C2-02AD-4D4A-8530-BCC429356E7A}"/>
              </a:ext>
            </a:extLst>
          </p:cNvPr>
          <p:cNvGraphicFramePr/>
          <p:nvPr/>
        </p:nvGraphicFramePr>
        <p:xfrm>
          <a:off x="1403648" y="1151902"/>
          <a:ext cx="799288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2712" name="Gruppierung 13">
            <a:extLst>
              <a:ext uri="{FF2B5EF4-FFF2-40B4-BE49-F238E27FC236}">
                <a16:creationId xmlns:a16="http://schemas.microsoft.com/office/drawing/2014/main" id="{EBED67E6-BE51-1040-A3B9-51338D29DC00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1268413"/>
            <a:ext cx="4846638" cy="4752975"/>
            <a:chOff x="1957843" y="457195"/>
            <a:chExt cx="4630402" cy="475208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490F3E-8A8F-EC45-8064-869470D8E187}"/>
                </a:ext>
              </a:extLst>
            </p:cNvPr>
            <p:cNvSpPr/>
            <p:nvPr/>
          </p:nvSpPr>
          <p:spPr>
            <a:xfrm>
              <a:off x="1957843" y="457195"/>
              <a:ext cx="4630402" cy="4752088"/>
            </a:xfrm>
            <a:prstGeom prst="ellipse">
              <a:avLst/>
            </a:prstGeom>
            <a:solidFill>
              <a:srgbClr val="EFD07F">
                <a:alpha val="9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DCC9B857-410A-794F-B684-686616356A2C}"/>
                </a:ext>
              </a:extLst>
            </p:cNvPr>
            <p:cNvSpPr/>
            <p:nvPr/>
          </p:nvSpPr>
          <p:spPr>
            <a:xfrm>
              <a:off x="2635796" y="1152390"/>
              <a:ext cx="3274496" cy="33616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45720" rIns="45720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3600" b="1" dirty="0" err="1"/>
                <a:t>Cooperative</a:t>
              </a:r>
              <a:endParaRPr lang="de-DE" sz="3600" b="1" dirty="0"/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4800" b="1" dirty="0"/>
                <a:t>Kraftwerk1</a:t>
              </a:r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1800" dirty="0"/>
                <a:t>founded 1995</a:t>
              </a:r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1800" dirty="0"/>
                <a:t>ca. 1200 </a:t>
              </a:r>
              <a:r>
                <a:rPr lang="de-DE" sz="1800" dirty="0" err="1"/>
                <a:t>members</a:t>
              </a:r>
              <a:r>
                <a:rPr lang="de-DE" sz="1800" dirty="0"/>
                <a:t> in 2018 </a:t>
              </a:r>
              <a:endParaRPr lang="de-DE" sz="2000" dirty="0"/>
            </a:p>
          </p:txBody>
        </p:sp>
      </p:grpSp>
      <p:sp>
        <p:nvSpPr>
          <p:cNvPr id="12" name="Oval 4">
            <a:extLst>
              <a:ext uri="{FF2B5EF4-FFF2-40B4-BE49-F238E27FC236}">
                <a16:creationId xmlns:a16="http://schemas.microsoft.com/office/drawing/2014/main" id="{DBE1BE51-7728-DA43-A4D5-415248DB03CA}"/>
              </a:ext>
            </a:extLst>
          </p:cNvPr>
          <p:cNvSpPr/>
          <p:nvPr/>
        </p:nvSpPr>
        <p:spPr>
          <a:xfrm>
            <a:off x="3541713" y="4837113"/>
            <a:ext cx="1628775" cy="157956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30480" tIns="30480" rIns="30480" bIns="30480" spcCol="1270" anchor="ctr"/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b="1" dirty="0"/>
              <a:t>Board</a:t>
            </a:r>
          </a:p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1600" dirty="0"/>
              <a:t> 7 </a:t>
            </a:r>
            <a:r>
              <a:rPr lang="de-DE" sz="1600" dirty="0" err="1"/>
              <a:t>members</a:t>
            </a:r>
            <a:endParaRPr lang="de-DE" sz="1600" dirty="0"/>
          </a:p>
        </p:txBody>
      </p:sp>
      <p:grpSp>
        <p:nvGrpSpPr>
          <p:cNvPr id="13" name="Gruppierung 12">
            <a:extLst>
              <a:ext uri="{FF2B5EF4-FFF2-40B4-BE49-F238E27FC236}">
                <a16:creationId xmlns:a16="http://schemas.microsoft.com/office/drawing/2014/main" id="{6A79A934-85CB-754F-9386-08C0134E6B10}"/>
              </a:ext>
            </a:extLst>
          </p:cNvPr>
          <p:cNvGrpSpPr/>
          <p:nvPr/>
        </p:nvGrpSpPr>
        <p:grpSpPr>
          <a:xfrm>
            <a:off x="3203848" y="4509120"/>
            <a:ext cx="2304256" cy="2234297"/>
            <a:chOff x="2665431" y="3068856"/>
            <a:chExt cx="2129007" cy="2162289"/>
          </a:xfrm>
          <a:solidFill>
            <a:srgbClr val="A9E1E7">
              <a:alpha val="92000"/>
            </a:srgbClr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65572E5-5A67-F04A-A619-335B18D73B4D}"/>
                </a:ext>
              </a:extLst>
            </p:cNvPr>
            <p:cNvSpPr/>
            <p:nvPr/>
          </p:nvSpPr>
          <p:spPr>
            <a:xfrm>
              <a:off x="2665431" y="3068856"/>
              <a:ext cx="2129007" cy="2162289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7" name="Oval 4">
              <a:extLst>
                <a:ext uri="{FF2B5EF4-FFF2-40B4-BE49-F238E27FC236}">
                  <a16:creationId xmlns:a16="http://schemas.microsoft.com/office/drawing/2014/main" id="{4103E9F3-C1B2-8844-917F-7087AE76A285}"/>
                </a:ext>
              </a:extLst>
            </p:cNvPr>
            <p:cNvSpPr/>
            <p:nvPr/>
          </p:nvSpPr>
          <p:spPr>
            <a:xfrm>
              <a:off x="2977217" y="3385516"/>
              <a:ext cx="1505435" cy="1528969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30480" tIns="30480" rIns="30480" bIns="3048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b="1" dirty="0"/>
                <a:t>Board</a:t>
              </a:r>
            </a:p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1600" dirty="0"/>
                <a:t> 7 </a:t>
              </a:r>
              <a:r>
                <a:rPr lang="de-DE" sz="1600" dirty="0" err="1"/>
                <a:t>members</a:t>
              </a:r>
              <a:endParaRPr lang="de-DE" sz="1600" dirty="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>
            <a:extLst>
              <a:ext uri="{FF2B5EF4-FFF2-40B4-BE49-F238E27FC236}">
                <a16:creationId xmlns:a16="http://schemas.microsoft.com/office/drawing/2014/main" id="{99C5D930-590E-6240-8D10-BF9B31249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020888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19459" name="Rectangle 6">
            <a:extLst>
              <a:ext uri="{FF2B5EF4-FFF2-40B4-BE49-F238E27FC236}">
                <a16:creationId xmlns:a16="http://schemas.microsoft.com/office/drawing/2014/main" id="{68C71790-38C3-CF4E-9D6D-9FFAC42BD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19460" name="Rectangle 8">
            <a:extLst>
              <a:ext uri="{FF2B5EF4-FFF2-40B4-BE49-F238E27FC236}">
                <a16:creationId xmlns:a16="http://schemas.microsoft.com/office/drawing/2014/main" id="{BC27D68C-F5BF-464A-9CD2-A52F80B94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8BC1EB3-E4BE-FB45-8EA1-781D446467AE}"/>
              </a:ext>
            </a:extLst>
          </p:cNvPr>
          <p:cNvSpPr/>
          <p:nvPr/>
        </p:nvSpPr>
        <p:spPr>
          <a:xfrm>
            <a:off x="-11113" y="6553200"/>
            <a:ext cx="9144001" cy="3317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de-CH" altLang="ja-JP" sz="1100" i="1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Dr. Philipp Klaus, Kraftwerk 1 Housing Coop , INURA Zurich Institute // May 3, 2018 // INDI-CAT Conference, Viladecans, Barcelona Province.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B1C7AF6-0A25-8B4E-8D6F-E452AA4A3A22}"/>
              </a:ext>
            </a:extLst>
          </p:cNvPr>
          <p:cNvSpPr txBox="1"/>
          <p:nvPr/>
        </p:nvSpPr>
        <p:spPr>
          <a:xfrm>
            <a:off x="34925" y="188913"/>
            <a:ext cx="370998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>
                <a:solidFill>
                  <a:schemeClr val="bg1">
                    <a:lumMod val="95000"/>
                  </a:schemeClr>
                </a:solidFill>
                <a:latin typeface="Arial"/>
                <a:ea typeface="ＭＳ Ｐゴシック" charset="0"/>
                <a:cs typeface="Arial"/>
              </a:rPr>
              <a:t>Housing in Zurich today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C510429-D258-5443-9895-8AC780DAD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341438"/>
            <a:ext cx="7129462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de-DE" altLang="es-ES" sz="2800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Figures City of Zurich</a:t>
            </a:r>
          </a:p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altLang="es-E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			420</a:t>
            </a:r>
            <a:r>
              <a:rPr lang="de-DE" altLang="de-DE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de-DE" altLang="es-E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</a:p>
          <a:p>
            <a:pPr>
              <a:lnSpc>
                <a:spcPct val="150000"/>
              </a:lnSpc>
            </a:pPr>
            <a:r>
              <a:rPr lang="de-DE" altLang="es-E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Flats				220</a:t>
            </a:r>
            <a:r>
              <a:rPr lang="de-DE" altLang="de-DE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de-DE" altLang="es-E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</a:p>
          <a:p>
            <a:pPr>
              <a:lnSpc>
                <a:spcPct val="150000"/>
              </a:lnSpc>
            </a:pPr>
            <a:r>
              <a:rPr lang="de-DE" altLang="es-E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Rented			190</a:t>
            </a:r>
            <a:r>
              <a:rPr lang="de-DE" altLang="de-DE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de-DE" altLang="es-E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</a:p>
          <a:p>
            <a:pPr>
              <a:lnSpc>
                <a:spcPct val="150000"/>
              </a:lnSpc>
            </a:pPr>
            <a:r>
              <a:rPr lang="de-DE" altLang="es-E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Flats in </a:t>
            </a:r>
          </a:p>
          <a:p>
            <a:r>
              <a:rPr lang="de-DE" altLang="es-E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Cooperatives		  40</a:t>
            </a:r>
            <a:r>
              <a:rPr lang="de-DE" altLang="de-DE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de-DE" altLang="es-E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>
            <a:extLst>
              <a:ext uri="{FF2B5EF4-FFF2-40B4-BE49-F238E27FC236}">
                <a16:creationId xmlns:a16="http://schemas.microsoft.com/office/drawing/2014/main" id="{CC3996A7-7EA2-7849-BBD1-DAA4804AB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74755" name="Text Box 5">
            <a:extLst>
              <a:ext uri="{FF2B5EF4-FFF2-40B4-BE49-F238E27FC236}">
                <a16:creationId xmlns:a16="http://schemas.microsoft.com/office/drawing/2014/main" id="{6624C517-8ADF-CB4E-991F-65CBDFE24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74756" name="Rectangle 6">
            <a:extLst>
              <a:ext uri="{FF2B5EF4-FFF2-40B4-BE49-F238E27FC236}">
                <a16:creationId xmlns:a16="http://schemas.microsoft.com/office/drawing/2014/main" id="{E43D3BE4-A655-BF48-B348-4E69C9327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74757" name="Rectangle 7">
            <a:extLst>
              <a:ext uri="{FF2B5EF4-FFF2-40B4-BE49-F238E27FC236}">
                <a16:creationId xmlns:a16="http://schemas.microsoft.com/office/drawing/2014/main" id="{F29C2975-8623-E44F-8C73-9A8ADB0A5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914400"/>
            <a:ext cx="321151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40000"/>
              </a:lnSpc>
              <a:spcAft>
                <a:spcPts val="2400"/>
              </a:spcAft>
            </a:pPr>
            <a:r>
              <a:rPr lang="de-DE" altLang="es-ES" sz="1800" b="1">
                <a:solidFill>
                  <a:schemeClr val="bg1"/>
                </a:solidFill>
                <a:latin typeface="Arial" panose="020B0604020202020204" pitchFamily="34" charset="0"/>
              </a:rPr>
              <a:t>Organisation in Kraftwerk1: </a:t>
            </a:r>
            <a:endParaRPr lang="de-CH" altLang="es-E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4758" name="Rectangle 8">
            <a:extLst>
              <a:ext uri="{FF2B5EF4-FFF2-40B4-BE49-F238E27FC236}">
                <a16:creationId xmlns:a16="http://schemas.microsoft.com/office/drawing/2014/main" id="{F97F9649-9290-664F-829A-E7776EA06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grpSp>
        <p:nvGrpSpPr>
          <p:cNvPr id="74759" name="Gruppierung 8">
            <a:extLst>
              <a:ext uri="{FF2B5EF4-FFF2-40B4-BE49-F238E27FC236}">
                <a16:creationId xmlns:a16="http://schemas.microsoft.com/office/drawing/2014/main" id="{9D0E8913-9E04-4946-A176-BECF031FCCB9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1412875"/>
            <a:ext cx="4630737" cy="4691063"/>
            <a:chOff x="1707422" y="487576"/>
            <a:chExt cx="4630402" cy="469132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60DDB45-149F-E441-A056-D34B00036BB0}"/>
                </a:ext>
              </a:extLst>
            </p:cNvPr>
            <p:cNvSpPr/>
            <p:nvPr/>
          </p:nvSpPr>
          <p:spPr>
            <a:xfrm>
              <a:off x="1707422" y="487576"/>
              <a:ext cx="4630402" cy="4691325"/>
            </a:xfrm>
            <a:prstGeom prst="ellipse">
              <a:avLst/>
            </a:prstGeom>
            <a:solidFill>
              <a:srgbClr val="EFD07F">
                <a:alpha val="9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0FB5D3BD-AE43-8640-86AF-C32D9AB67E98}"/>
                </a:ext>
              </a:extLst>
            </p:cNvPr>
            <p:cNvSpPr/>
            <p:nvPr/>
          </p:nvSpPr>
          <p:spPr>
            <a:xfrm>
              <a:off x="2385235" y="1175002"/>
              <a:ext cx="3274776" cy="33164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45720" rIns="45720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3600" b="1" dirty="0" err="1"/>
                <a:t>Cooperative</a:t>
              </a:r>
              <a:endParaRPr lang="de-DE" sz="3600" b="1" dirty="0"/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4800" b="1" dirty="0"/>
                <a:t>Kraftwerk1</a:t>
              </a:r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1800" dirty="0"/>
                <a:t>founded 1995</a:t>
              </a:r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1600" dirty="0"/>
                <a:t>ca. </a:t>
              </a:r>
              <a:r>
                <a:rPr lang="de-DE" sz="2000" dirty="0"/>
                <a:t>800 </a:t>
              </a:r>
              <a:r>
                <a:rPr lang="de-DE" sz="2000" dirty="0" err="1"/>
                <a:t>members</a:t>
              </a:r>
              <a:endParaRPr lang="de-DE" sz="2000" dirty="0"/>
            </a:p>
          </p:txBody>
        </p:sp>
      </p:grp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1FA62500-BE69-9C4E-BFCF-751C41449FAA}"/>
              </a:ext>
            </a:extLst>
          </p:cNvPr>
          <p:cNvGraphicFramePr/>
          <p:nvPr/>
        </p:nvGraphicFramePr>
        <p:xfrm>
          <a:off x="539552" y="1196752"/>
          <a:ext cx="799288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2" name="Gruppierung 11">
            <a:extLst>
              <a:ext uri="{FF2B5EF4-FFF2-40B4-BE49-F238E27FC236}">
                <a16:creationId xmlns:a16="http://schemas.microsoft.com/office/drawing/2014/main" id="{FDF84CC4-03D6-7B4C-A510-4FCFB46E3A69}"/>
              </a:ext>
            </a:extLst>
          </p:cNvPr>
          <p:cNvGrpSpPr/>
          <p:nvPr/>
        </p:nvGrpSpPr>
        <p:grpSpPr>
          <a:xfrm>
            <a:off x="3059832" y="4293096"/>
            <a:ext cx="2129007" cy="2234297"/>
            <a:chOff x="2665431" y="3068856"/>
            <a:chExt cx="2129007" cy="2162289"/>
          </a:xfrm>
          <a:solidFill>
            <a:srgbClr val="A9E1E7">
              <a:alpha val="92000"/>
            </a:srgbClr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0B0C16B-7AF8-3E40-8482-727B5055C5F3}"/>
                </a:ext>
              </a:extLst>
            </p:cNvPr>
            <p:cNvSpPr/>
            <p:nvPr/>
          </p:nvSpPr>
          <p:spPr>
            <a:xfrm>
              <a:off x="2665431" y="3068856"/>
              <a:ext cx="2129007" cy="2162289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7CBFCA59-DCAC-D042-A3FC-3FE907BD0A63}"/>
                </a:ext>
              </a:extLst>
            </p:cNvPr>
            <p:cNvSpPr/>
            <p:nvPr/>
          </p:nvSpPr>
          <p:spPr>
            <a:xfrm>
              <a:off x="2977217" y="3385516"/>
              <a:ext cx="1505435" cy="1528969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30480" tIns="30480" rIns="30480" bIns="3048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b="1" dirty="0">
                  <a:solidFill>
                    <a:srgbClr val="FFFFFF"/>
                  </a:solidFill>
                </a:rPr>
                <a:t>Board</a:t>
              </a:r>
            </a:p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1600" dirty="0">
                  <a:solidFill>
                    <a:srgbClr val="FFFFFF"/>
                  </a:solidFill>
                </a:rPr>
                <a:t> 7 </a:t>
              </a:r>
              <a:r>
                <a:rPr lang="de-DE" sz="1600" dirty="0" err="1">
                  <a:solidFill>
                    <a:srgbClr val="FFFFFF"/>
                  </a:solidFill>
                </a:rPr>
                <a:t>members</a:t>
              </a:r>
              <a:endParaRPr lang="de-DE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4762" name="Gruppierung 14">
            <a:extLst>
              <a:ext uri="{FF2B5EF4-FFF2-40B4-BE49-F238E27FC236}">
                <a16:creationId xmlns:a16="http://schemas.microsoft.com/office/drawing/2014/main" id="{883EF457-5488-6D41-B9A2-04D5F8427BA9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4581525"/>
            <a:ext cx="1963738" cy="1963738"/>
            <a:chOff x="679655" y="2460835"/>
            <a:chExt cx="1963828" cy="196382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9472EE4-E795-DE45-8935-725C774447D5}"/>
                </a:ext>
              </a:extLst>
            </p:cNvPr>
            <p:cNvSpPr/>
            <p:nvPr/>
          </p:nvSpPr>
          <p:spPr>
            <a:xfrm>
              <a:off x="679655" y="2460835"/>
              <a:ext cx="1963828" cy="196382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  <a:alpha val="84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7" name="Oval 4">
              <a:extLst>
                <a:ext uri="{FF2B5EF4-FFF2-40B4-BE49-F238E27FC236}">
                  <a16:creationId xmlns:a16="http://schemas.microsoft.com/office/drawing/2014/main" id="{D5B1DEE8-0002-9A45-89B3-E6F6BCC64F16}"/>
                </a:ext>
              </a:extLst>
            </p:cNvPr>
            <p:cNvSpPr/>
            <p:nvPr/>
          </p:nvSpPr>
          <p:spPr>
            <a:xfrm>
              <a:off x="967006" y="2748186"/>
              <a:ext cx="1389126" cy="13891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25400" tIns="25400" rIns="25400" bIns="2540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000" b="1" dirty="0">
                  <a:solidFill>
                    <a:srgbClr val="FFFFFF"/>
                  </a:solidFill>
                </a:rPr>
                <a:t>Office</a:t>
              </a:r>
            </a:p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1500" dirty="0" err="1">
                  <a:solidFill>
                    <a:srgbClr val="FFFFFF"/>
                  </a:solidFill>
                </a:rPr>
                <a:t>Employed staff</a:t>
              </a:r>
            </a:p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1500" dirty="0">
                  <a:solidFill>
                    <a:srgbClr val="FFFFFF"/>
                  </a:solidFill>
                </a:rPr>
                <a:t>6 </a:t>
              </a:r>
              <a:r>
                <a:rPr lang="de-DE" sz="1500" dirty="0" err="1">
                  <a:solidFill>
                    <a:srgbClr val="FFFFFF"/>
                  </a:solidFill>
                </a:rPr>
                <a:t>persons</a:t>
              </a:r>
              <a:endParaRPr lang="de-DE" sz="1500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>
            <a:extLst>
              <a:ext uri="{FF2B5EF4-FFF2-40B4-BE49-F238E27FC236}">
                <a16:creationId xmlns:a16="http://schemas.microsoft.com/office/drawing/2014/main" id="{195249F5-4C06-0347-80B1-736959948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76803" name="Text Box 5">
            <a:extLst>
              <a:ext uri="{FF2B5EF4-FFF2-40B4-BE49-F238E27FC236}">
                <a16:creationId xmlns:a16="http://schemas.microsoft.com/office/drawing/2014/main" id="{261BA9EC-146D-1C47-A743-F9A7DC9BC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76804" name="Rectangle 6">
            <a:extLst>
              <a:ext uri="{FF2B5EF4-FFF2-40B4-BE49-F238E27FC236}">
                <a16:creationId xmlns:a16="http://schemas.microsoft.com/office/drawing/2014/main" id="{6BE4B99C-E788-B546-ADE8-1D7B7986E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76805" name="Rectangle 8">
            <a:extLst>
              <a:ext uri="{FF2B5EF4-FFF2-40B4-BE49-F238E27FC236}">
                <a16:creationId xmlns:a16="http://schemas.microsoft.com/office/drawing/2014/main" id="{67F0F31C-2C34-1E47-82F9-D1C626FC3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F50A72D6-F00D-8846-BA2A-131A1F654458}"/>
              </a:ext>
            </a:extLst>
          </p:cNvPr>
          <p:cNvGraphicFramePr/>
          <p:nvPr/>
        </p:nvGraphicFramePr>
        <p:xfrm>
          <a:off x="539552" y="1196752"/>
          <a:ext cx="799288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6807" name="Textfeld 10">
            <a:extLst>
              <a:ext uri="{FF2B5EF4-FFF2-40B4-BE49-F238E27FC236}">
                <a16:creationId xmlns:a16="http://schemas.microsoft.com/office/drawing/2014/main" id="{AF712701-691C-4444-BBEE-485140D88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486400"/>
            <a:ext cx="868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s-ES">
                <a:latin typeface="Arial" panose="020B0604020202020204" pitchFamily="34" charset="0"/>
                <a:cs typeface="Arial" panose="020B0604020202020204" pitchFamily="34" charset="0"/>
              </a:rPr>
              <a:t>inura</a:t>
            </a:r>
          </a:p>
        </p:txBody>
      </p:sp>
      <p:sp>
        <p:nvSpPr>
          <p:cNvPr id="76808" name="Rectangle 7">
            <a:extLst>
              <a:ext uri="{FF2B5EF4-FFF2-40B4-BE49-F238E27FC236}">
                <a16:creationId xmlns:a16="http://schemas.microsoft.com/office/drawing/2014/main" id="{16ECD150-7EFA-6C4C-940E-027B46653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914400"/>
            <a:ext cx="39814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40000"/>
              </a:lnSpc>
              <a:spcAft>
                <a:spcPts val="2400"/>
              </a:spcAft>
            </a:pPr>
            <a:r>
              <a:rPr lang="de-DE" altLang="es-ES" sz="1800" b="1">
                <a:solidFill>
                  <a:schemeClr val="bg1"/>
                </a:solidFill>
                <a:latin typeface="Arial" panose="020B0604020202020204" pitchFamily="34" charset="0"/>
              </a:rPr>
              <a:t>Organisation in Kraftwerk1, Unit 1: </a:t>
            </a:r>
            <a:endParaRPr lang="de-CH" altLang="es-E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>
            <a:extLst>
              <a:ext uri="{FF2B5EF4-FFF2-40B4-BE49-F238E27FC236}">
                <a16:creationId xmlns:a16="http://schemas.microsoft.com/office/drawing/2014/main" id="{38BCCC14-EFEE-4E41-8B3C-BC82777C8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78851" name="Text Box 5">
            <a:extLst>
              <a:ext uri="{FF2B5EF4-FFF2-40B4-BE49-F238E27FC236}">
                <a16:creationId xmlns:a16="http://schemas.microsoft.com/office/drawing/2014/main" id="{616863DC-D73F-1147-82CE-F0DDDC976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78852" name="Rectangle 6">
            <a:extLst>
              <a:ext uri="{FF2B5EF4-FFF2-40B4-BE49-F238E27FC236}">
                <a16:creationId xmlns:a16="http://schemas.microsoft.com/office/drawing/2014/main" id="{7B307CAC-2C98-B74E-9D6A-29A25CA3C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78853" name="Rectangle 8">
            <a:extLst>
              <a:ext uri="{FF2B5EF4-FFF2-40B4-BE49-F238E27FC236}">
                <a16:creationId xmlns:a16="http://schemas.microsoft.com/office/drawing/2014/main" id="{4D1E70A2-C8DD-174F-A464-EC1CD3E49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32E4EF01-67F7-1E4D-838B-DBF382A65B1A}"/>
              </a:ext>
            </a:extLst>
          </p:cNvPr>
          <p:cNvGraphicFramePr/>
          <p:nvPr/>
        </p:nvGraphicFramePr>
        <p:xfrm>
          <a:off x="539552" y="1196752"/>
          <a:ext cx="799288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8855" name="Textfeld 10">
            <a:extLst>
              <a:ext uri="{FF2B5EF4-FFF2-40B4-BE49-F238E27FC236}">
                <a16:creationId xmlns:a16="http://schemas.microsoft.com/office/drawing/2014/main" id="{93B2063F-3E8E-2B41-8FE7-F883280FA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486400"/>
            <a:ext cx="868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s-ES">
                <a:latin typeface="Arial" panose="020B0604020202020204" pitchFamily="34" charset="0"/>
                <a:cs typeface="Arial" panose="020B0604020202020204" pitchFamily="34" charset="0"/>
              </a:rPr>
              <a:t>inura</a:t>
            </a:r>
          </a:p>
        </p:txBody>
      </p:sp>
      <p:sp>
        <p:nvSpPr>
          <p:cNvPr id="46089" name="Textfeld 1">
            <a:extLst>
              <a:ext uri="{FF2B5EF4-FFF2-40B4-BE49-F238E27FC236}">
                <a16:creationId xmlns:a16="http://schemas.microsoft.com/office/drawing/2014/main" id="{B00E34A1-3945-B44B-B7B1-9B7C4C870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0" y="917575"/>
            <a:ext cx="56896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>
              <a:lnSpc>
                <a:spcPct val="120000"/>
              </a:lnSpc>
              <a:defRPr/>
            </a:pP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Working Groups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Committees</a:t>
            </a:r>
            <a:endParaRPr lang="de-DE" sz="20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Core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group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 (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organising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assemblies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Aktionstag (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organising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common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days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Committee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choosing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residents</a:t>
            </a:r>
            <a:endParaRPr lang="de-DE" sz="20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Work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around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buildings</a:t>
            </a:r>
            <a:endParaRPr lang="de-DE" sz="20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Circolo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 -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cooking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eating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together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, 40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people</a:t>
            </a:r>
            <a:endParaRPr lang="de-DE" sz="20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Roof top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garden</a:t>
            </a:r>
            <a:endParaRPr lang="de-DE" sz="20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Community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rooms</a:t>
            </a:r>
            <a:endParaRPr lang="de-DE" sz="20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Filmclub</a:t>
            </a:r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Konsumdepot (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self-managed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store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Pantoffelbar (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ground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floor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 bar)</a:t>
            </a:r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AG Velo (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bycicle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repair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garage</a:t>
            </a: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Ad hoc </a:t>
            </a:r>
            <a:r>
              <a:rPr lang="de-DE" sz="2000" dirty="0" err="1">
                <a:solidFill>
                  <a:srgbClr val="FFFFFF"/>
                </a:solidFill>
                <a:latin typeface="Arial"/>
                <a:cs typeface="Arial"/>
              </a:rPr>
              <a:t>groups</a:t>
            </a:r>
            <a:endParaRPr lang="de-DE" sz="20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buFontTx/>
              <a:buChar char="-"/>
              <a:defRPr/>
            </a:pPr>
            <a:endParaRPr lang="de-DE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Bild 3" descr="book_Heizen.jpg">
            <a:extLst>
              <a:ext uri="{FF2B5EF4-FFF2-40B4-BE49-F238E27FC236}">
                <a16:creationId xmlns:a16="http://schemas.microsoft.com/office/drawing/2014/main" id="{98C2413C-05B4-014F-BEC0-AB40861BC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Rectangle 7">
            <a:extLst>
              <a:ext uri="{FF2B5EF4-FFF2-40B4-BE49-F238E27FC236}">
                <a16:creationId xmlns:a16="http://schemas.microsoft.com/office/drawing/2014/main" id="{FEA364B8-64CC-7C4D-A847-7C4FF22F0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197100"/>
            <a:ext cx="770413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40000"/>
              </a:lnSpc>
              <a:spcAft>
                <a:spcPts val="4800"/>
              </a:spcAft>
            </a:pPr>
            <a:endParaRPr lang="de-DE" altLang="es-ES" sz="36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40000"/>
              </a:lnSpc>
              <a:spcAft>
                <a:spcPts val="2400"/>
              </a:spcAft>
            </a:pPr>
            <a:endParaRPr lang="de-DE" altLang="es-ES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46FF370-A047-9F40-B653-7DAFCFADEBE9}"/>
              </a:ext>
            </a:extLst>
          </p:cNvPr>
          <p:cNvSpPr/>
          <p:nvPr/>
        </p:nvSpPr>
        <p:spPr>
          <a:xfrm>
            <a:off x="2051050" y="620713"/>
            <a:ext cx="1774825" cy="2124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Kraftwerk1</a:t>
            </a:r>
          </a:p>
          <a:p>
            <a:pPr>
              <a:defRPr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de-DE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2012</a:t>
            </a:r>
          </a:p>
          <a:p>
            <a:pPr>
              <a:defRPr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Unit 2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Bild 1" descr="book_Zwicky.png">
            <a:extLst>
              <a:ext uri="{FF2B5EF4-FFF2-40B4-BE49-F238E27FC236}">
                <a16:creationId xmlns:a16="http://schemas.microsoft.com/office/drawing/2014/main" id="{2FF1FC54-9B15-F44A-8CFC-26877A62E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89E72BD9-45D5-954C-A0C1-3CDFA2A63EA6}"/>
              </a:ext>
            </a:extLst>
          </p:cNvPr>
          <p:cNvSpPr/>
          <p:nvPr/>
        </p:nvSpPr>
        <p:spPr>
          <a:xfrm>
            <a:off x="22225" y="476250"/>
            <a:ext cx="1774825" cy="1938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Kraftwerk1</a:t>
            </a:r>
          </a:p>
          <a:p>
            <a:pPr>
              <a:defRPr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2015</a:t>
            </a:r>
          </a:p>
          <a:p>
            <a:pPr>
              <a:defRPr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Unit 3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9E59ED5-F45E-5D4F-9110-D491E340FABB}"/>
              </a:ext>
            </a:extLst>
          </p:cNvPr>
          <p:cNvSpPr/>
          <p:nvPr/>
        </p:nvSpPr>
        <p:spPr>
          <a:xfrm>
            <a:off x="0" y="549275"/>
            <a:ext cx="1774825" cy="1938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>
                <a:solidFill>
                  <a:schemeClr val="bg1">
                    <a:lumMod val="9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Kraftwerk1</a:t>
            </a:r>
          </a:p>
          <a:p>
            <a:pPr>
              <a:defRPr/>
            </a:pPr>
            <a:endParaRPr lang="de-DE" b="1">
              <a:solidFill>
                <a:schemeClr val="bg1">
                  <a:lumMod val="9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de-DE" b="1">
                <a:solidFill>
                  <a:schemeClr val="bg1">
                    <a:lumMod val="9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Future</a:t>
            </a:r>
          </a:p>
          <a:p>
            <a:pPr>
              <a:defRPr/>
            </a:pPr>
            <a:endParaRPr lang="de-DE" b="1">
              <a:solidFill>
                <a:schemeClr val="bg1">
                  <a:lumMod val="9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de-DE" b="1">
                <a:solidFill>
                  <a:schemeClr val="bg1">
                    <a:lumMod val="9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Unit 4</a:t>
            </a:r>
            <a:endParaRPr lang="de-DE">
              <a:solidFill>
                <a:schemeClr val="bg1">
                  <a:lumMod val="95000"/>
                </a:schemeClr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4995" name="Bild 4" descr="Bildschirmfoto 2018-04-30 um 17.52.06.png">
            <a:extLst>
              <a:ext uri="{FF2B5EF4-FFF2-40B4-BE49-F238E27FC236}">
                <a16:creationId xmlns:a16="http://schemas.microsoft.com/office/drawing/2014/main" id="{D6767548-8CB0-B444-AB62-A8786CFEE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30175"/>
            <a:ext cx="7278687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4">
            <a:extLst>
              <a:ext uri="{FF2B5EF4-FFF2-40B4-BE49-F238E27FC236}">
                <a16:creationId xmlns:a16="http://schemas.microsoft.com/office/drawing/2014/main" id="{8A46A9D3-8AAF-2348-9E1D-8D577CA7D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87043" name="Text Box 5">
            <a:extLst>
              <a:ext uri="{FF2B5EF4-FFF2-40B4-BE49-F238E27FC236}">
                <a16:creationId xmlns:a16="http://schemas.microsoft.com/office/drawing/2014/main" id="{CC975E35-E167-A145-B28B-FA4B2385A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020888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87044" name="Rectangle 6">
            <a:extLst>
              <a:ext uri="{FF2B5EF4-FFF2-40B4-BE49-F238E27FC236}">
                <a16:creationId xmlns:a16="http://schemas.microsoft.com/office/drawing/2014/main" id="{6BCF2199-8D86-074D-BE0E-1CEC9FAA9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87045" name="Rectangle 8">
            <a:extLst>
              <a:ext uri="{FF2B5EF4-FFF2-40B4-BE49-F238E27FC236}">
                <a16:creationId xmlns:a16="http://schemas.microsoft.com/office/drawing/2014/main" id="{E5464444-108E-9543-8553-13501C0F1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EB9B1D8-CAA8-3F4C-B216-26F638606343}"/>
              </a:ext>
            </a:extLst>
          </p:cNvPr>
          <p:cNvSpPr/>
          <p:nvPr/>
        </p:nvSpPr>
        <p:spPr>
          <a:xfrm>
            <a:off x="-11113" y="6553200"/>
            <a:ext cx="9144001" cy="3317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de-CH" altLang="ja-JP" sz="1100" i="1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Dr. Philipp Klaus, Kraftwerk 1 Housing Coop , INURA Zurich Institute // May 3, 2018 // INDI-CAT Conference, Viladecans, Barcelona Province. 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2D9B858-6A3C-3947-97B6-477AB1E0E6F0}"/>
              </a:ext>
            </a:extLst>
          </p:cNvPr>
          <p:cNvSpPr txBox="1"/>
          <p:nvPr/>
        </p:nvSpPr>
        <p:spPr>
          <a:xfrm>
            <a:off x="34925" y="188913"/>
            <a:ext cx="24574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>
                <a:solidFill>
                  <a:schemeClr val="bg1">
                    <a:lumMod val="95000"/>
                  </a:schemeClr>
                </a:solidFill>
                <a:latin typeface="Arial"/>
                <a:ea typeface="ＭＳ Ｐゴシック" charset="0"/>
                <a:cs typeface="Arial"/>
              </a:rPr>
              <a:t>Finding Land ...</a:t>
            </a:r>
          </a:p>
        </p:txBody>
      </p:sp>
      <p:pic>
        <p:nvPicPr>
          <p:cNvPr id="3" name="Bild 2" descr="Bildschirmfoto 2018-04-30 um 12.56.44.png">
            <a:extLst>
              <a:ext uri="{FF2B5EF4-FFF2-40B4-BE49-F238E27FC236}">
                <a16:creationId xmlns:a16="http://schemas.microsoft.com/office/drawing/2014/main" id="{5588CF02-F638-FF47-BF12-10D07F6F1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620713"/>
            <a:ext cx="9144001" cy="608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4">
            <a:extLst>
              <a:ext uri="{FF2B5EF4-FFF2-40B4-BE49-F238E27FC236}">
                <a16:creationId xmlns:a16="http://schemas.microsoft.com/office/drawing/2014/main" id="{E0AF3054-4A3F-CF4A-89CA-B2981C322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89091" name="Text Box 5">
            <a:extLst>
              <a:ext uri="{FF2B5EF4-FFF2-40B4-BE49-F238E27FC236}">
                <a16:creationId xmlns:a16="http://schemas.microsoft.com/office/drawing/2014/main" id="{5D3E2949-BBC0-5E4F-8A7A-70094D0BE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020888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89092" name="Rectangle 6">
            <a:extLst>
              <a:ext uri="{FF2B5EF4-FFF2-40B4-BE49-F238E27FC236}">
                <a16:creationId xmlns:a16="http://schemas.microsoft.com/office/drawing/2014/main" id="{717202C2-A06C-2B44-A9C6-2B93E2D23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14341" name="Rectangle 7">
            <a:extLst>
              <a:ext uri="{FF2B5EF4-FFF2-40B4-BE49-F238E27FC236}">
                <a16:creationId xmlns:a16="http://schemas.microsoft.com/office/drawing/2014/main" id="{DC49C2BB-0FAF-2449-9A1E-6075F2347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989138"/>
            <a:ext cx="7704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40000"/>
              </a:lnSpc>
              <a:spcAft>
                <a:spcPts val="4800"/>
              </a:spcAft>
            </a:pPr>
            <a:r>
              <a:rPr lang="de-DE" altLang="es-ES" sz="3600" b="1">
                <a:solidFill>
                  <a:schemeClr val="bg1"/>
                </a:solidFill>
                <a:latin typeface="Arial" panose="020B0604020202020204" pitchFamily="34" charset="0"/>
              </a:rPr>
              <a:t>Finding Land ...</a:t>
            </a:r>
          </a:p>
        </p:txBody>
      </p:sp>
      <p:sp>
        <p:nvSpPr>
          <p:cNvPr id="89094" name="Rectangle 8">
            <a:extLst>
              <a:ext uri="{FF2B5EF4-FFF2-40B4-BE49-F238E27FC236}">
                <a16:creationId xmlns:a16="http://schemas.microsoft.com/office/drawing/2014/main" id="{4395E8AD-B165-0D4E-8296-4CAF20457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395C3C7-0DCF-F343-BDF8-BD1471F64355}"/>
              </a:ext>
            </a:extLst>
          </p:cNvPr>
          <p:cNvSpPr/>
          <p:nvPr/>
        </p:nvSpPr>
        <p:spPr>
          <a:xfrm>
            <a:off x="-11113" y="6553200"/>
            <a:ext cx="9144001" cy="3317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de-CH" altLang="ja-JP" sz="1100" i="1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Dr. Philipp Klaus, Kraftwerk 1 Housing Coop , INURA Zurich Institute // May 3, 2018 // INDI-CAT Conference, Viladecans, Barcelona Province. 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3C5DFB3-7CD1-594F-929B-0B5E8A40ED00}"/>
              </a:ext>
            </a:extLst>
          </p:cNvPr>
          <p:cNvSpPr txBox="1"/>
          <p:nvPr/>
        </p:nvSpPr>
        <p:spPr>
          <a:xfrm>
            <a:off x="34925" y="188913"/>
            <a:ext cx="30734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>
                <a:solidFill>
                  <a:schemeClr val="bg1">
                    <a:lumMod val="95000"/>
                  </a:schemeClr>
                </a:solidFill>
                <a:latin typeface="Arial"/>
                <a:ea typeface="ＭＳ Ｐゴシック" charset="0"/>
                <a:cs typeface="Arial"/>
              </a:rPr>
              <a:t>More than Housing!</a:t>
            </a:r>
          </a:p>
        </p:txBody>
      </p:sp>
      <p:pic>
        <p:nvPicPr>
          <p:cNvPr id="89097" name="Bild 1" descr="Bildschirmfoto 2018-04-30 um 12.58.15.png">
            <a:extLst>
              <a:ext uri="{FF2B5EF4-FFF2-40B4-BE49-F238E27FC236}">
                <a16:creationId xmlns:a16="http://schemas.microsoft.com/office/drawing/2014/main" id="{69BC66FC-69B9-784A-9013-B83B6A1FD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1900"/>
            <a:ext cx="84709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>
            <a:extLst>
              <a:ext uri="{FF2B5EF4-FFF2-40B4-BE49-F238E27FC236}">
                <a16:creationId xmlns:a16="http://schemas.microsoft.com/office/drawing/2014/main" id="{F229A12F-10F7-D34D-9E38-C62666DF9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91139" name="Text Box 5">
            <a:extLst>
              <a:ext uri="{FF2B5EF4-FFF2-40B4-BE49-F238E27FC236}">
                <a16:creationId xmlns:a16="http://schemas.microsoft.com/office/drawing/2014/main" id="{086CE95E-FD72-7446-8FF8-5FC95776B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020888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91140" name="Rectangle 6">
            <a:extLst>
              <a:ext uri="{FF2B5EF4-FFF2-40B4-BE49-F238E27FC236}">
                <a16:creationId xmlns:a16="http://schemas.microsoft.com/office/drawing/2014/main" id="{7A7A0E03-2AE0-2A42-ADC9-69E4201FC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14341" name="Rectangle 7">
            <a:extLst>
              <a:ext uri="{FF2B5EF4-FFF2-40B4-BE49-F238E27FC236}">
                <a16:creationId xmlns:a16="http://schemas.microsoft.com/office/drawing/2014/main" id="{D6C3EBB1-65E8-FD47-8082-839F4F8B6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989138"/>
            <a:ext cx="7704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40000"/>
              </a:lnSpc>
              <a:spcAft>
                <a:spcPts val="4800"/>
              </a:spcAft>
            </a:pPr>
            <a:r>
              <a:rPr lang="de-DE" altLang="es-ES" sz="3600" b="1">
                <a:solidFill>
                  <a:schemeClr val="bg1"/>
                </a:solidFill>
                <a:latin typeface="Arial" panose="020B0604020202020204" pitchFamily="34" charset="0"/>
              </a:rPr>
              <a:t>Finding Land ...</a:t>
            </a:r>
          </a:p>
        </p:txBody>
      </p:sp>
      <p:sp>
        <p:nvSpPr>
          <p:cNvPr id="91142" name="Rectangle 8">
            <a:extLst>
              <a:ext uri="{FF2B5EF4-FFF2-40B4-BE49-F238E27FC236}">
                <a16:creationId xmlns:a16="http://schemas.microsoft.com/office/drawing/2014/main" id="{9A44C98E-9945-A84F-A695-34A7D6921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C3E104F-C6EA-5847-BAF8-7A1348AFA90D}"/>
              </a:ext>
            </a:extLst>
          </p:cNvPr>
          <p:cNvSpPr/>
          <p:nvPr/>
        </p:nvSpPr>
        <p:spPr>
          <a:xfrm>
            <a:off x="-11113" y="6553200"/>
            <a:ext cx="9144001" cy="3317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de-CH" altLang="ja-JP" sz="1100" i="1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Dr. Philipp Klaus, Kraftwerk 1 Housing Coop , INURA Zurich Institute // May 3, 2018 // INDI-CAT Conference, Viladecans, Barcelona Province. 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68F83DC-84E6-AA46-8E5A-EBE06815A49D}"/>
              </a:ext>
            </a:extLst>
          </p:cNvPr>
          <p:cNvSpPr txBox="1"/>
          <p:nvPr/>
        </p:nvSpPr>
        <p:spPr>
          <a:xfrm>
            <a:off x="34925" y="188913"/>
            <a:ext cx="30734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>
                <a:solidFill>
                  <a:schemeClr val="bg1">
                    <a:lumMod val="95000"/>
                  </a:schemeClr>
                </a:solidFill>
                <a:latin typeface="Arial"/>
                <a:ea typeface="ＭＳ Ｐゴシック" charset="0"/>
                <a:cs typeface="Arial"/>
              </a:rPr>
              <a:t>More than Housing!</a:t>
            </a:r>
          </a:p>
        </p:txBody>
      </p:sp>
      <p:pic>
        <p:nvPicPr>
          <p:cNvPr id="91145" name="Bild 2" descr="Bildschirmfoto 2018-04-30 um 12.59.02.png">
            <a:extLst>
              <a:ext uri="{FF2B5EF4-FFF2-40B4-BE49-F238E27FC236}">
                <a16:creationId xmlns:a16="http://schemas.microsoft.com/office/drawing/2014/main" id="{DC62042A-554E-B24F-8A3F-C98E62516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00"/>
            <a:ext cx="9144000" cy="671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4">
            <a:extLst>
              <a:ext uri="{FF2B5EF4-FFF2-40B4-BE49-F238E27FC236}">
                <a16:creationId xmlns:a16="http://schemas.microsoft.com/office/drawing/2014/main" id="{9E2643DF-271A-094D-B7F7-F5D8C0149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93187" name="Text Box 5">
            <a:extLst>
              <a:ext uri="{FF2B5EF4-FFF2-40B4-BE49-F238E27FC236}">
                <a16:creationId xmlns:a16="http://schemas.microsoft.com/office/drawing/2014/main" id="{78A258CE-97EA-9240-8853-B5AA1C788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020888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93188" name="Rectangle 6">
            <a:extLst>
              <a:ext uri="{FF2B5EF4-FFF2-40B4-BE49-F238E27FC236}">
                <a16:creationId xmlns:a16="http://schemas.microsoft.com/office/drawing/2014/main" id="{9E104AF3-52CC-A84C-BD19-42B461225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93189" name="Rectangle 8">
            <a:extLst>
              <a:ext uri="{FF2B5EF4-FFF2-40B4-BE49-F238E27FC236}">
                <a16:creationId xmlns:a16="http://schemas.microsoft.com/office/drawing/2014/main" id="{29130B7E-1142-BF4D-AA58-531BC91AD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4EF3A46-6807-EB4D-9309-F33C5996BBC1}"/>
              </a:ext>
            </a:extLst>
          </p:cNvPr>
          <p:cNvSpPr/>
          <p:nvPr/>
        </p:nvSpPr>
        <p:spPr>
          <a:xfrm>
            <a:off x="-11113" y="6553200"/>
            <a:ext cx="9144001" cy="3317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de-CH" altLang="ja-JP" sz="1100" i="1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Dr. Philipp Klaus, Kraftwerk 1 Housing Coop , INURA Zurich Institute // May 3, 2018 // INDI-CAT Conference, Viladecans, Barcelona Province. 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3F6E8DC-EFF0-1D45-B78C-0A787F7FFC7F}"/>
              </a:ext>
            </a:extLst>
          </p:cNvPr>
          <p:cNvSpPr txBox="1"/>
          <p:nvPr/>
        </p:nvSpPr>
        <p:spPr>
          <a:xfrm>
            <a:off x="34925" y="188913"/>
            <a:ext cx="39973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bg1">
                    <a:lumMod val="95000"/>
                  </a:schemeClr>
                </a:solidFill>
                <a:latin typeface="Arial"/>
                <a:ea typeface="ＭＳ Ｐゴシック" charset="0"/>
                <a:cs typeface="Arial"/>
              </a:rPr>
              <a:t>More! More 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  <a:latin typeface="Arial"/>
                <a:ea typeface="ＭＳ Ｐゴシック" charset="0"/>
                <a:cs typeface="Arial"/>
              </a:rPr>
              <a:t>than</a:t>
            </a:r>
            <a:r>
              <a:rPr lang="de-DE" b="1" dirty="0">
                <a:solidFill>
                  <a:schemeClr val="bg1">
                    <a:lumMod val="95000"/>
                  </a:schemeClr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  <a:latin typeface="Arial"/>
                <a:ea typeface="ＭＳ Ｐゴシック" charset="0"/>
                <a:cs typeface="Arial"/>
              </a:rPr>
              <a:t>Housing</a:t>
            </a:r>
            <a:r>
              <a:rPr lang="de-DE" b="1" dirty="0">
                <a:solidFill>
                  <a:schemeClr val="bg1">
                    <a:lumMod val="95000"/>
                  </a:schemeClr>
                </a:solidFill>
                <a:latin typeface="Arial"/>
                <a:ea typeface="ＭＳ Ｐゴシック" charset="0"/>
                <a:cs typeface="Arial"/>
              </a:rPr>
              <a:t>!</a:t>
            </a:r>
          </a:p>
        </p:txBody>
      </p:sp>
      <p:pic>
        <p:nvPicPr>
          <p:cNvPr id="93192" name="Bild 1" descr="book.MaW.jpg">
            <a:extLst>
              <a:ext uri="{FF2B5EF4-FFF2-40B4-BE49-F238E27FC236}">
                <a16:creationId xmlns:a16="http://schemas.microsoft.com/office/drawing/2014/main" id="{C4A0EE23-C09A-944F-B414-BA6957E37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2813"/>
            <a:ext cx="91440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>
            <a:extLst>
              <a:ext uri="{FF2B5EF4-FFF2-40B4-BE49-F238E27FC236}">
                <a16:creationId xmlns:a16="http://schemas.microsoft.com/office/drawing/2014/main" id="{2AB5B59D-49F6-AA42-B3D4-9F07AF2E8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020888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21507" name="Rectangle 6">
            <a:extLst>
              <a:ext uri="{FF2B5EF4-FFF2-40B4-BE49-F238E27FC236}">
                <a16:creationId xmlns:a16="http://schemas.microsoft.com/office/drawing/2014/main" id="{17B7FE96-AD03-7A43-AC27-723DDD475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19462" name="Rectangle 8">
            <a:extLst>
              <a:ext uri="{FF2B5EF4-FFF2-40B4-BE49-F238E27FC236}">
                <a16:creationId xmlns:a16="http://schemas.microsoft.com/office/drawing/2014/main" id="{A098D184-BD93-6348-A3E5-C3D09D293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5088" y="4927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560D1A7-2B28-1E48-BE8A-D0C044D52D65}"/>
              </a:ext>
            </a:extLst>
          </p:cNvPr>
          <p:cNvSpPr/>
          <p:nvPr/>
        </p:nvSpPr>
        <p:spPr>
          <a:xfrm>
            <a:off x="-11113" y="6553200"/>
            <a:ext cx="9144001" cy="3317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de-CH" altLang="ja-JP" sz="1100" i="1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Dr. Philipp Klaus, Kraftwerk 1 Housing Coop , INURA Zurich Institute // May 3, 2018 // INDI-CAT Conference, Viladecans, Barcelona Province.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FA09946-08F4-8043-A897-317C65561E6E}"/>
              </a:ext>
            </a:extLst>
          </p:cNvPr>
          <p:cNvSpPr txBox="1"/>
          <p:nvPr/>
        </p:nvSpPr>
        <p:spPr>
          <a:xfrm>
            <a:off x="34925" y="188913"/>
            <a:ext cx="44672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>
                <a:solidFill>
                  <a:schemeClr val="bg1">
                    <a:lumMod val="95000"/>
                  </a:schemeClr>
                </a:solidFill>
                <a:latin typeface="Arial"/>
                <a:ea typeface="ＭＳ Ｐゴシック" charset="0"/>
                <a:cs typeface="Arial"/>
              </a:rPr>
              <a:t>Housing Coops: The 3rd Way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56140C5-7BCD-9748-8CE8-C1C23536D048}"/>
              </a:ext>
            </a:extLst>
          </p:cNvPr>
          <p:cNvSpPr/>
          <p:nvPr/>
        </p:nvSpPr>
        <p:spPr bwMode="auto">
          <a:xfrm>
            <a:off x="971550" y="1412875"/>
            <a:ext cx="2952750" cy="1800225"/>
          </a:xfrm>
          <a:prstGeom prst="rect">
            <a:avLst/>
          </a:prstGeom>
          <a:solidFill>
            <a:srgbClr val="E2898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de-DE" b="1">
                <a:latin typeface="Times" charset="0"/>
                <a:ea typeface="ＭＳ Ｐゴシック" charset="0"/>
                <a:cs typeface="ＭＳ Ｐゴシック" charset="0"/>
              </a:rPr>
              <a:t>House Ownership</a:t>
            </a:r>
          </a:p>
          <a:p>
            <a:pPr marL="342900" indent="-342900">
              <a:buFontTx/>
              <a:buChar char="-"/>
              <a:defRPr/>
            </a:pPr>
            <a:r>
              <a:rPr lang="de-DE">
                <a:latin typeface="Times" charset="0"/>
                <a:ea typeface="ＭＳ Ｐゴシック" charset="0"/>
                <a:cs typeface="ＭＳ Ｐゴシック" charset="0"/>
              </a:rPr>
              <a:t>Private</a:t>
            </a:r>
          </a:p>
          <a:p>
            <a:pPr marL="342900" indent="-342900">
              <a:buFontTx/>
              <a:buChar char="-"/>
              <a:defRPr/>
            </a:pPr>
            <a:r>
              <a:rPr lang="de-DE">
                <a:latin typeface="Times" charset="0"/>
                <a:ea typeface="ＭＳ Ｐゴシック" charset="0"/>
                <a:cs typeface="ＭＳ Ｐゴシック" charset="0"/>
              </a:rPr>
              <a:t>Companies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2534684-4D39-9D45-9364-AA0DBD63A20A}"/>
              </a:ext>
            </a:extLst>
          </p:cNvPr>
          <p:cNvSpPr/>
          <p:nvPr/>
        </p:nvSpPr>
        <p:spPr bwMode="auto">
          <a:xfrm>
            <a:off x="5580063" y="1484313"/>
            <a:ext cx="3384550" cy="172878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de-DE" b="1">
                <a:latin typeface="Times" charset="0"/>
                <a:ea typeface="ＭＳ Ｐゴシック" charset="0"/>
                <a:cs typeface="ＭＳ Ｐゴシック" charset="0"/>
              </a:rPr>
              <a:t>Tenants</a:t>
            </a:r>
          </a:p>
          <a:p>
            <a:pPr marL="342900" indent="-342900">
              <a:buFontTx/>
              <a:buChar char="-"/>
              <a:defRPr/>
            </a:pPr>
            <a:r>
              <a:rPr lang="de-DE">
                <a:latin typeface="Times" charset="0"/>
                <a:ea typeface="ＭＳ Ｐゴシック" charset="0"/>
                <a:cs typeface="ＭＳ Ｐゴシック" charset="0"/>
              </a:rPr>
              <a:t>Renting from Owners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915951D-3055-304D-B996-D19A5CC5CC97}"/>
              </a:ext>
            </a:extLst>
          </p:cNvPr>
          <p:cNvSpPr/>
          <p:nvPr/>
        </p:nvSpPr>
        <p:spPr bwMode="auto">
          <a:xfrm>
            <a:off x="2627313" y="4149725"/>
            <a:ext cx="4321175" cy="1727200"/>
          </a:xfrm>
          <a:prstGeom prst="rect">
            <a:avLst/>
          </a:prstGeom>
          <a:solidFill>
            <a:srgbClr val="A2CAA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de-DE" b="1">
                <a:latin typeface="Times" charset="0"/>
                <a:ea typeface="ＭＳ Ｐゴシック" charset="0"/>
                <a:cs typeface="ＭＳ Ｐゴシック" charset="0"/>
              </a:rPr>
              <a:t>Housing Cooperatives</a:t>
            </a:r>
          </a:p>
          <a:p>
            <a:pPr marL="342900" indent="-342900">
              <a:buFontTx/>
              <a:buChar char="-"/>
              <a:defRPr/>
            </a:pPr>
            <a:r>
              <a:rPr lang="de-DE">
                <a:latin typeface="Times" charset="0"/>
                <a:ea typeface="ＭＳ Ｐゴシック" charset="0"/>
                <a:cs typeface="ＭＳ Ｐゴシック" charset="0"/>
              </a:rPr>
              <a:t>Collective Ownership</a:t>
            </a:r>
          </a:p>
          <a:p>
            <a:pPr marL="342900" indent="-342900">
              <a:buFontTx/>
              <a:buChar char="-"/>
              <a:defRPr/>
            </a:pPr>
            <a:r>
              <a:rPr lang="de-DE">
                <a:latin typeface="Times" charset="0"/>
                <a:ea typeface="ＭＳ Ｐゴシック" charset="0"/>
                <a:cs typeface="ＭＳ Ｐゴシック" charset="0"/>
              </a:rPr>
              <a:t>Renting Flat from Cooperative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6C658B-7BAF-8340-86EF-4F136E3D08FE}"/>
              </a:ext>
            </a:extLst>
          </p:cNvPr>
          <p:cNvSpPr/>
          <p:nvPr/>
        </p:nvSpPr>
        <p:spPr bwMode="auto">
          <a:xfrm>
            <a:off x="250825" y="1557338"/>
            <a:ext cx="576263" cy="57626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2C54882-B21A-A64B-86AE-6BB625113B9E}"/>
              </a:ext>
            </a:extLst>
          </p:cNvPr>
          <p:cNvSpPr/>
          <p:nvPr/>
        </p:nvSpPr>
        <p:spPr>
          <a:xfrm>
            <a:off x="314154" y="1484784"/>
            <a:ext cx="4414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6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750F160-3EE3-E54D-96F1-06CD4A7F622D}"/>
              </a:ext>
            </a:extLst>
          </p:cNvPr>
          <p:cNvSpPr/>
          <p:nvPr/>
        </p:nvSpPr>
        <p:spPr bwMode="auto">
          <a:xfrm>
            <a:off x="4716463" y="1484313"/>
            <a:ext cx="576262" cy="576262"/>
          </a:xfrm>
          <a:prstGeom prst="ellipse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A1AF701-7A22-5943-BAE2-5C928A8A6AD7}"/>
              </a:ext>
            </a:extLst>
          </p:cNvPr>
          <p:cNvSpPr/>
          <p:nvPr/>
        </p:nvSpPr>
        <p:spPr>
          <a:xfrm>
            <a:off x="4788024" y="1412776"/>
            <a:ext cx="4414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6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34CBB59-2E98-BA4D-A18B-762FE84F14A1}"/>
              </a:ext>
            </a:extLst>
          </p:cNvPr>
          <p:cNvSpPr/>
          <p:nvPr/>
        </p:nvSpPr>
        <p:spPr bwMode="auto">
          <a:xfrm>
            <a:off x="1908175" y="4219575"/>
            <a:ext cx="576263" cy="576263"/>
          </a:xfrm>
          <a:prstGeom prst="ellipse">
            <a:avLst/>
          </a:prstGeom>
          <a:solidFill>
            <a:srgbClr val="00AF0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D35EF49A-885B-5341-83AF-4E806AA5E6EB}"/>
              </a:ext>
            </a:extLst>
          </p:cNvPr>
          <p:cNvSpPr/>
          <p:nvPr/>
        </p:nvSpPr>
        <p:spPr>
          <a:xfrm>
            <a:off x="1979712" y="4149080"/>
            <a:ext cx="4414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6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6" grpId="0" animBg="1"/>
      <p:bldP spid="12" grpId="0" animBg="1"/>
      <p:bldP spid="13" grpId="0" animBg="1"/>
      <p:bldP spid="7" grpId="0" animBg="1"/>
      <p:bldP spid="16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hteck 1">
            <a:extLst>
              <a:ext uri="{FF2B5EF4-FFF2-40B4-BE49-F238E27FC236}">
                <a16:creationId xmlns:a16="http://schemas.microsoft.com/office/drawing/2014/main" id="{42D8F780-C067-D44B-A222-FB9A6F8B6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981075"/>
            <a:ext cx="426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s-ES">
                <a:solidFill>
                  <a:srgbClr val="FFFFFF"/>
                </a:solidFill>
                <a:latin typeface="Arial" panose="020B0604020202020204" pitchFamily="34" charset="0"/>
              </a:rPr>
              <a:t>MAZI Zurich Workshop</a:t>
            </a:r>
            <a:endParaRPr lang="de-DE" altLang="es-ES">
              <a:solidFill>
                <a:srgbClr val="FFFFFF"/>
              </a:solidFill>
            </a:endParaRPr>
          </a:p>
        </p:txBody>
      </p:sp>
      <p:sp>
        <p:nvSpPr>
          <p:cNvPr id="95235" name="Rechteck 6">
            <a:extLst>
              <a:ext uri="{FF2B5EF4-FFF2-40B4-BE49-F238E27FC236}">
                <a16:creationId xmlns:a16="http://schemas.microsoft.com/office/drawing/2014/main" id="{9861AC95-9BCC-7B41-8855-DBBFCE69A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6669088"/>
            <a:ext cx="27717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40000"/>
              </a:lnSpc>
              <a:spcAft>
                <a:spcPts val="2400"/>
              </a:spcAft>
            </a:pPr>
            <a:r>
              <a:rPr lang="de-DE" altLang="es-ES" sz="900" b="1">
                <a:solidFill>
                  <a:schemeClr val="bg1"/>
                </a:solidFill>
                <a:latin typeface="Arial" panose="020B0604020202020204" pitchFamily="34" charset="0"/>
              </a:rPr>
              <a:t>Philipp Klaus, INURA Zurich Institute </a:t>
            </a:r>
          </a:p>
        </p:txBody>
      </p:sp>
      <p:pic>
        <p:nvPicPr>
          <p:cNvPr id="95236" name="Bild 1" descr="KW1goodtimes.jpg">
            <a:extLst>
              <a:ext uri="{FF2B5EF4-FFF2-40B4-BE49-F238E27FC236}">
                <a16:creationId xmlns:a16="http://schemas.microsoft.com/office/drawing/2014/main" id="{AA83FDAB-CCDC-E343-B48F-58C5C80F0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8">
            <a:extLst>
              <a:ext uri="{FF2B5EF4-FFF2-40B4-BE49-F238E27FC236}">
                <a16:creationId xmlns:a16="http://schemas.microsoft.com/office/drawing/2014/main" id="{641F258B-89A1-E74A-A4E0-73EF505DA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836613"/>
            <a:ext cx="7773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s-ES">
                <a:solidFill>
                  <a:srgbClr val="7F7F7F"/>
                </a:solidFill>
                <a:latin typeface="Arial" panose="020B0604020202020204" pitchFamily="34" charset="0"/>
              </a:rPr>
              <a:t>Cooperative Kraftwerk1, Leisure after Workshop, Zürich</a:t>
            </a:r>
            <a:endParaRPr lang="de-DE" altLang="es-ES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hteck 1">
            <a:extLst>
              <a:ext uri="{FF2B5EF4-FFF2-40B4-BE49-F238E27FC236}">
                <a16:creationId xmlns:a16="http://schemas.microsoft.com/office/drawing/2014/main" id="{2D062AB3-F5D4-0D42-B9F2-31DB9AD60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981075"/>
            <a:ext cx="426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s-ES">
                <a:solidFill>
                  <a:srgbClr val="FFFFFF"/>
                </a:solidFill>
                <a:latin typeface="Arial" panose="020B0604020202020204" pitchFamily="34" charset="0"/>
              </a:rPr>
              <a:t>MAZI Zurich Workshop</a:t>
            </a:r>
            <a:endParaRPr lang="de-DE" altLang="es-ES">
              <a:solidFill>
                <a:srgbClr val="FFFFFF"/>
              </a:solidFill>
            </a:endParaRPr>
          </a:p>
        </p:txBody>
      </p:sp>
      <p:sp>
        <p:nvSpPr>
          <p:cNvPr id="97283" name="Rechteck 6">
            <a:extLst>
              <a:ext uri="{FF2B5EF4-FFF2-40B4-BE49-F238E27FC236}">
                <a16:creationId xmlns:a16="http://schemas.microsoft.com/office/drawing/2014/main" id="{03D37451-3E23-8D4A-99D7-08D826981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6669088"/>
            <a:ext cx="27717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40000"/>
              </a:lnSpc>
              <a:spcAft>
                <a:spcPts val="2400"/>
              </a:spcAft>
            </a:pPr>
            <a:r>
              <a:rPr lang="de-DE" altLang="es-ES" sz="900" b="1">
                <a:solidFill>
                  <a:schemeClr val="bg1"/>
                </a:solidFill>
                <a:latin typeface="Arial" panose="020B0604020202020204" pitchFamily="34" charset="0"/>
              </a:rPr>
              <a:t>Philipp Klaus, INURA Zurich Institute </a:t>
            </a:r>
          </a:p>
        </p:txBody>
      </p:sp>
      <p:pic>
        <p:nvPicPr>
          <p:cNvPr id="97284" name="Bild 1" descr="KW1ct-pm.jpg">
            <a:extLst>
              <a:ext uri="{FF2B5EF4-FFF2-40B4-BE49-F238E27FC236}">
                <a16:creationId xmlns:a16="http://schemas.microsoft.com/office/drawing/2014/main" id="{8F4004A3-8C46-374B-AB29-2A9BFD3AC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8">
            <a:extLst>
              <a:ext uri="{FF2B5EF4-FFF2-40B4-BE49-F238E27FC236}">
                <a16:creationId xmlns:a16="http://schemas.microsoft.com/office/drawing/2014/main" id="{EACB4929-3148-2D43-965D-B58B1C32F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300663"/>
            <a:ext cx="56880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s-ES">
                <a:solidFill>
                  <a:srgbClr val="7F7F7F"/>
                </a:solidFill>
                <a:latin typeface="Arial" panose="020B0604020202020204" pitchFamily="34" charset="0"/>
              </a:rPr>
              <a:t>Knowledge exchange Athens–Zurich (Konstantina with the writer p.m.) on the rooftop terrace Kraftwerk1</a:t>
            </a:r>
            <a:endParaRPr lang="de-DE" altLang="es-ES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hteck 1">
            <a:extLst>
              <a:ext uri="{FF2B5EF4-FFF2-40B4-BE49-F238E27FC236}">
                <a16:creationId xmlns:a16="http://schemas.microsoft.com/office/drawing/2014/main" id="{7CB3F310-4542-3140-AAF7-AEC677F54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04813"/>
            <a:ext cx="426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s-ES">
                <a:solidFill>
                  <a:srgbClr val="FFFFFF"/>
                </a:solidFill>
                <a:latin typeface="Arial" panose="020B0604020202020204" pitchFamily="34" charset="0"/>
              </a:rPr>
              <a:t>CONCLUSIONS</a:t>
            </a:r>
          </a:p>
        </p:txBody>
      </p:sp>
      <p:sp>
        <p:nvSpPr>
          <p:cNvPr id="93187" name="Rechteck 2">
            <a:extLst>
              <a:ext uri="{FF2B5EF4-FFF2-40B4-BE49-F238E27FC236}">
                <a16:creationId xmlns:a16="http://schemas.microsoft.com/office/drawing/2014/main" id="{5451F5BF-F0C6-2144-97ED-4D49116B3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196975"/>
            <a:ext cx="82296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2400"/>
              </a:spcAft>
              <a:buFont typeface="Symbol" pitchFamily="2" charset="2"/>
              <a:buChar char="-"/>
            </a:pPr>
            <a:r>
              <a:rPr lang="de-DE" altLang="es-ES">
                <a:solidFill>
                  <a:srgbClr val="FFFFFF"/>
                </a:solidFill>
                <a:latin typeface="Arial" panose="020B0604020202020204" pitchFamily="34" charset="0"/>
              </a:rPr>
              <a:t> Housing the 3rd Way</a:t>
            </a:r>
          </a:p>
          <a:p>
            <a:pPr>
              <a:spcAft>
                <a:spcPts val="2400"/>
              </a:spcAft>
              <a:buFont typeface="Symbol" pitchFamily="2" charset="2"/>
              <a:buChar char="-"/>
            </a:pPr>
            <a:r>
              <a:rPr lang="de-DE" altLang="es-ES">
                <a:solidFill>
                  <a:srgbClr val="FFFFFF"/>
                </a:solidFill>
                <a:latin typeface="Arial" panose="020B0604020202020204" pitchFamily="34" charset="0"/>
              </a:rPr>
              <a:t> Economic Stability</a:t>
            </a:r>
          </a:p>
          <a:p>
            <a:pPr>
              <a:spcAft>
                <a:spcPts val="2400"/>
              </a:spcAft>
              <a:buFont typeface="Symbol" pitchFamily="2" charset="2"/>
              <a:buChar char="-"/>
            </a:pPr>
            <a:r>
              <a:rPr lang="de-DE" altLang="es-ES">
                <a:solidFill>
                  <a:srgbClr val="FFFFFF"/>
                </a:solidFill>
                <a:latin typeface="Arial" panose="020B0604020202020204" pitchFamily="34" charset="0"/>
              </a:rPr>
              <a:t> Affordability</a:t>
            </a:r>
          </a:p>
          <a:p>
            <a:pPr>
              <a:spcAft>
                <a:spcPts val="2400"/>
              </a:spcAft>
              <a:buFont typeface="Symbol" pitchFamily="2" charset="2"/>
              <a:buChar char="-"/>
            </a:pPr>
            <a:r>
              <a:rPr lang="de-DE" altLang="es-ES">
                <a:solidFill>
                  <a:srgbClr val="FFFFFF"/>
                </a:solidFill>
                <a:latin typeface="Arial" panose="020B0604020202020204" pitchFamily="34" charset="0"/>
              </a:rPr>
              <a:t> Innovation</a:t>
            </a:r>
          </a:p>
          <a:p>
            <a:pPr>
              <a:spcAft>
                <a:spcPts val="2400"/>
              </a:spcAft>
              <a:buFont typeface="Symbol" pitchFamily="2" charset="2"/>
              <a:buChar char="-"/>
            </a:pPr>
            <a:r>
              <a:rPr lang="de-DE" altLang="es-ES">
                <a:solidFill>
                  <a:srgbClr val="FFFFFF"/>
                </a:solidFill>
                <a:latin typeface="Arial" panose="020B0604020202020204" pitchFamily="34" charset="0"/>
              </a:rPr>
              <a:t> Social responsibility</a:t>
            </a:r>
          </a:p>
          <a:p>
            <a:pPr>
              <a:spcAft>
                <a:spcPts val="2400"/>
              </a:spcAft>
              <a:buFont typeface="Symbol" pitchFamily="2" charset="2"/>
              <a:buChar char="-"/>
            </a:pPr>
            <a:r>
              <a:rPr lang="de-DE" altLang="es-ES">
                <a:solidFill>
                  <a:srgbClr val="FFFFFF"/>
                </a:solidFill>
                <a:latin typeface="Arial" panose="020B0604020202020204" pitchFamily="34" charset="0"/>
              </a:rPr>
              <a:t> Community building</a:t>
            </a:r>
          </a:p>
          <a:p>
            <a:pPr>
              <a:spcAft>
                <a:spcPts val="2400"/>
              </a:spcAft>
              <a:buFont typeface="Symbol" pitchFamily="2" charset="2"/>
              <a:buChar char="-"/>
            </a:pPr>
            <a:r>
              <a:rPr lang="de-DE" altLang="es-ES">
                <a:solidFill>
                  <a:srgbClr val="FFFFFF"/>
                </a:solidFill>
                <a:latin typeface="Arial" panose="020B0604020202020204" pitchFamily="34" charset="0"/>
              </a:rPr>
              <a:t> Ecological contribution</a:t>
            </a:r>
          </a:p>
          <a:p>
            <a:pPr>
              <a:spcAft>
                <a:spcPts val="2400"/>
              </a:spcAft>
              <a:buFont typeface="Symbol" pitchFamily="2" charset="2"/>
              <a:buChar char="-"/>
            </a:pPr>
            <a:r>
              <a:rPr lang="de-DE" altLang="es-ES">
                <a:solidFill>
                  <a:srgbClr val="FFFFFF"/>
                </a:solidFill>
                <a:latin typeface="Arial" panose="020B0604020202020204" pitchFamily="34" charset="0"/>
              </a:rPr>
              <a:t> a step towards utopia </a:t>
            </a:r>
            <a:r>
              <a:rPr lang="de-DE" altLang="es-ES">
                <a:solidFill>
                  <a:srgbClr val="FFFFFF"/>
                </a:solidFill>
                <a:latin typeface="Arial" panose="020B0604020202020204" pitchFamily="34" charset="0"/>
                <a:sym typeface="Wingdings" pitchFamily="2" charset="2"/>
              </a:rPr>
              <a:t> thank you!</a:t>
            </a:r>
            <a:endParaRPr lang="de-DE" altLang="es-E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>
            <a:extLst>
              <a:ext uri="{FF2B5EF4-FFF2-40B4-BE49-F238E27FC236}">
                <a16:creationId xmlns:a16="http://schemas.microsoft.com/office/drawing/2014/main" id="{69249B17-41C5-174D-B821-9FC6BC952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020888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23555" name="Rectangle 6">
            <a:extLst>
              <a:ext uri="{FF2B5EF4-FFF2-40B4-BE49-F238E27FC236}">
                <a16:creationId xmlns:a16="http://schemas.microsoft.com/office/drawing/2014/main" id="{CE2E1818-F436-F945-86AC-DDF1F86AE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549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23556" name="Rectangle 8">
            <a:extLst>
              <a:ext uri="{FF2B5EF4-FFF2-40B4-BE49-F238E27FC236}">
                <a16:creationId xmlns:a16="http://schemas.microsoft.com/office/drawing/2014/main" id="{23007F55-9165-124D-B126-2F1D1A5E7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2563" y="16319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A751E74-F73B-3C48-ADBD-950510C9203A}"/>
              </a:ext>
            </a:extLst>
          </p:cNvPr>
          <p:cNvSpPr/>
          <p:nvPr/>
        </p:nvSpPr>
        <p:spPr>
          <a:xfrm>
            <a:off x="-11113" y="6553200"/>
            <a:ext cx="9144001" cy="3317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de-CH" altLang="ja-JP" sz="1100" i="1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Dr. Philipp Klaus, Kraftwerk 1 Housing Coop , INURA Zurich Institute // May 3, 2018 // INDI-CAT Conference, Viladecans, Barcelona Province.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2F9FBF7-567E-8A4A-BB2B-E65EFEBB56EA}"/>
              </a:ext>
            </a:extLst>
          </p:cNvPr>
          <p:cNvSpPr txBox="1"/>
          <p:nvPr/>
        </p:nvSpPr>
        <p:spPr>
          <a:xfrm>
            <a:off x="34925" y="188913"/>
            <a:ext cx="44672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>
                <a:solidFill>
                  <a:schemeClr val="bg1">
                    <a:lumMod val="95000"/>
                  </a:schemeClr>
                </a:solidFill>
                <a:latin typeface="Arial"/>
                <a:ea typeface="ＭＳ Ｐゴシック" charset="0"/>
                <a:cs typeface="Arial"/>
              </a:rPr>
              <a:t>Housing Coops: The 3rd Way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A2793E3-D677-914C-9725-393AFA7269F7}"/>
              </a:ext>
            </a:extLst>
          </p:cNvPr>
          <p:cNvSpPr/>
          <p:nvPr/>
        </p:nvSpPr>
        <p:spPr bwMode="auto">
          <a:xfrm>
            <a:off x="1476375" y="852488"/>
            <a:ext cx="5616575" cy="1512887"/>
          </a:xfrm>
          <a:prstGeom prst="rect">
            <a:avLst/>
          </a:prstGeom>
          <a:solidFill>
            <a:srgbClr val="BFEDB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de-DE" b="1" dirty="0" err="1">
                <a:latin typeface="Times" charset="0"/>
                <a:ea typeface="ＭＳ Ｐゴシック" charset="0"/>
                <a:cs typeface="ＭＳ Ｐゴシック" charset="0"/>
              </a:rPr>
              <a:t>Housing</a:t>
            </a:r>
            <a:r>
              <a:rPr lang="de-DE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de-DE" b="1" dirty="0" err="1">
                <a:latin typeface="Times" charset="0"/>
                <a:ea typeface="ＭＳ Ｐゴシック" charset="0"/>
                <a:cs typeface="ＭＳ Ｐゴシック" charset="0"/>
              </a:rPr>
              <a:t>Cooperatives</a:t>
            </a:r>
            <a:endParaRPr lang="de-DE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de-DE" dirty="0">
                <a:latin typeface="Times" charset="0"/>
                <a:ea typeface="ＭＳ Ｐゴシック" charset="0"/>
                <a:cs typeface="ＭＳ Ｐゴシック" charset="0"/>
              </a:rPr>
              <a:t>Collective Ownership</a:t>
            </a:r>
          </a:p>
          <a:p>
            <a:pPr marL="342900" indent="-342900">
              <a:buFontTx/>
              <a:buChar char="-"/>
              <a:defRPr/>
            </a:pPr>
            <a:r>
              <a:rPr lang="de-DE" dirty="0" err="1">
                <a:latin typeface="Times" charset="0"/>
                <a:ea typeface="ＭＳ Ｐゴシック" charset="0"/>
                <a:cs typeface="ＭＳ Ｐゴシック" charset="0"/>
              </a:rPr>
              <a:t>Renting</a:t>
            </a:r>
            <a:r>
              <a:rPr lang="de-DE" dirty="0">
                <a:latin typeface="Times" charset="0"/>
                <a:ea typeface="ＭＳ Ｐゴシック" charset="0"/>
                <a:cs typeface="ＭＳ Ｐゴシック" charset="0"/>
              </a:rPr>
              <a:t> Flat </a:t>
            </a:r>
            <a:r>
              <a:rPr lang="de-DE" dirty="0" err="1">
                <a:latin typeface="Times" charset="0"/>
                <a:ea typeface="ＭＳ Ｐゴシック" charset="0"/>
                <a:cs typeface="ＭＳ Ｐゴシック" charset="0"/>
              </a:rPr>
              <a:t>from</a:t>
            </a:r>
            <a:r>
              <a:rPr lang="de-DE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Times" charset="0"/>
                <a:ea typeface="ＭＳ Ｐゴシック" charset="0"/>
                <a:cs typeface="ＭＳ Ｐゴシック" charset="0"/>
              </a:rPr>
              <a:t>Cooperative</a:t>
            </a:r>
            <a:endParaRPr lang="de-DE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Tx/>
              <a:buChar char="-"/>
              <a:defRPr/>
            </a:pPr>
            <a:endParaRPr lang="de-DE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de-DE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551CF4F-14D7-CA4F-B153-F7C05D4E280E}"/>
              </a:ext>
            </a:extLst>
          </p:cNvPr>
          <p:cNvSpPr/>
          <p:nvPr/>
        </p:nvSpPr>
        <p:spPr bwMode="auto">
          <a:xfrm>
            <a:off x="755650" y="923925"/>
            <a:ext cx="576263" cy="576263"/>
          </a:xfrm>
          <a:prstGeom prst="ellipse">
            <a:avLst/>
          </a:prstGeom>
          <a:solidFill>
            <a:srgbClr val="00AF0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8D8FC1E2-0A1A-BD4D-95A3-743B03147604}"/>
              </a:ext>
            </a:extLst>
          </p:cNvPr>
          <p:cNvSpPr/>
          <p:nvPr/>
        </p:nvSpPr>
        <p:spPr>
          <a:xfrm>
            <a:off x="827584" y="853257"/>
            <a:ext cx="4414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6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3</a:t>
            </a:r>
          </a:p>
        </p:txBody>
      </p:sp>
      <p:sp>
        <p:nvSpPr>
          <p:cNvPr id="23562" name="Rechteck 1">
            <a:extLst>
              <a:ext uri="{FF2B5EF4-FFF2-40B4-BE49-F238E27FC236}">
                <a16:creationId xmlns:a16="http://schemas.microsoft.com/office/drawing/2014/main" id="{51C7B886-18D0-0B4E-A46E-06B410C92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2492375"/>
            <a:ext cx="5616575" cy="4025900"/>
          </a:xfrm>
          <a:prstGeom prst="rect">
            <a:avLst/>
          </a:prstGeom>
          <a:solidFill>
            <a:srgbClr val="BFED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s-ES" u="sng">
                <a:latin typeface="Arial" panose="020B0604020202020204" pitchFamily="34" charset="0"/>
                <a:cs typeface="Arial" panose="020B0604020202020204" pitchFamily="34" charset="0"/>
              </a:rPr>
              <a:t>Example Kraftwerk1</a:t>
            </a:r>
            <a:endParaRPr lang="de-DE" altLang="es-E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altLang="es-ES">
                <a:latin typeface="Arial" panose="020B0604020202020204" pitchFamily="34" charset="0"/>
                <a:cs typeface="Arial" panose="020B0604020202020204" pitchFamily="34" charset="0"/>
              </a:rPr>
              <a:t>Membership Fee / Share</a:t>
            </a:r>
          </a:p>
          <a:p>
            <a:r>
              <a:rPr lang="de-DE" altLang="es-ES">
                <a:latin typeface="Arial" panose="020B0604020202020204" pitchFamily="34" charset="0"/>
                <a:cs typeface="Arial" panose="020B0604020202020204" pitchFamily="34" charset="0"/>
              </a:rPr>
              <a:t>	CHF 500.-</a:t>
            </a:r>
          </a:p>
          <a:p>
            <a:pPr>
              <a:lnSpc>
                <a:spcPct val="130000"/>
              </a:lnSpc>
            </a:pPr>
            <a:r>
              <a:rPr lang="de-DE" altLang="es-ES">
                <a:latin typeface="Arial" panose="020B0604020202020204" pitchFamily="34" charset="0"/>
                <a:cs typeface="Arial" panose="020B0604020202020204" pitchFamily="34" charset="0"/>
              </a:rPr>
              <a:t>Compulsory contribution to the flat</a:t>
            </a:r>
          </a:p>
          <a:p>
            <a:r>
              <a:rPr lang="de-DE" altLang="es-ES">
                <a:latin typeface="Arial" panose="020B0604020202020204" pitchFamily="34" charset="0"/>
                <a:cs typeface="Arial" panose="020B0604020202020204" pitchFamily="34" charset="0"/>
              </a:rPr>
              <a:t>	CHF 20</a:t>
            </a:r>
            <a:r>
              <a:rPr lang="de-DE" altLang="de-DE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de-DE" altLang="es-ES">
                <a:latin typeface="Arial" panose="020B0604020202020204" pitchFamily="34" charset="0"/>
                <a:cs typeface="Arial" panose="020B0604020202020204" pitchFamily="34" charset="0"/>
              </a:rPr>
              <a:t>000.- (paid back</a:t>
            </a:r>
          </a:p>
          <a:p>
            <a:r>
              <a:rPr lang="de-DE" altLang="es-ES">
                <a:latin typeface="Arial" panose="020B0604020202020204" pitchFamily="34" charset="0"/>
                <a:cs typeface="Arial" panose="020B0604020202020204" pitchFamily="34" charset="0"/>
              </a:rPr>
              <a:t>	when leaving)</a:t>
            </a:r>
          </a:p>
          <a:p>
            <a:pPr>
              <a:lnSpc>
                <a:spcPct val="130000"/>
              </a:lnSpc>
            </a:pPr>
            <a:r>
              <a:rPr lang="de-DE" altLang="es-ES">
                <a:latin typeface="Arial" panose="020B0604020202020204" pitchFamily="34" charset="0"/>
                <a:cs typeface="Arial" panose="020B0604020202020204" pitchFamily="34" charset="0"/>
              </a:rPr>
              <a:t>Rent for flat of 75m</a:t>
            </a:r>
            <a:r>
              <a:rPr lang="de-DE" altLang="es-ES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CH" altLang="es-E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s-ES">
                <a:latin typeface="Arial" panose="020B0604020202020204" pitchFamily="34" charset="0"/>
                <a:cs typeface="Arial" panose="020B0604020202020204" pitchFamily="34" charset="0"/>
              </a:rPr>
              <a:t> 14.-/m2/month</a:t>
            </a:r>
          </a:p>
          <a:p>
            <a:pPr>
              <a:lnSpc>
                <a:spcPct val="130000"/>
              </a:lnSpc>
            </a:pPr>
            <a:r>
              <a:rPr lang="de-DE" altLang="es-ES">
                <a:latin typeface="Arial" panose="020B0604020202020204" pitchFamily="34" charset="0"/>
                <a:cs typeface="Arial" panose="020B0604020202020204" pitchFamily="34" charset="0"/>
              </a:rPr>
              <a:t>= 20</a:t>
            </a:r>
            <a:r>
              <a:rPr lang="mr-IN" altLang="es-ES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de-DE" altLang="es-ES">
                <a:latin typeface="Arial" panose="020B0604020202020204" pitchFamily="34" charset="0"/>
                <a:cs typeface="Arial" panose="020B0604020202020204" pitchFamily="34" charset="0"/>
              </a:rPr>
              <a:t>30 % below average rent in city</a:t>
            </a:r>
          </a:p>
          <a:p>
            <a:pPr>
              <a:lnSpc>
                <a:spcPct val="130000"/>
              </a:lnSpc>
            </a:pPr>
            <a:r>
              <a:rPr lang="de-DE" altLang="es-ES">
                <a:latin typeface="Arial" panose="020B0604020202020204" pitchFamily="34" charset="0"/>
                <a:cs typeface="Arial" panose="020B0604020202020204" pitchFamily="34" charset="0"/>
              </a:rPr>
              <a:t>Includes shared spaces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>
            <a:extLst>
              <a:ext uri="{FF2B5EF4-FFF2-40B4-BE49-F238E27FC236}">
                <a16:creationId xmlns:a16="http://schemas.microsoft.com/office/drawing/2014/main" id="{4437B49D-BBB1-CB4D-B3B2-D30A66AFE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020888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25603" name="Rectangle 6">
            <a:extLst>
              <a:ext uri="{FF2B5EF4-FFF2-40B4-BE49-F238E27FC236}">
                <a16:creationId xmlns:a16="http://schemas.microsoft.com/office/drawing/2014/main" id="{A6B33002-7E06-E74D-975E-B8B0DEBF8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549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25604" name="Rectangle 8">
            <a:extLst>
              <a:ext uri="{FF2B5EF4-FFF2-40B4-BE49-F238E27FC236}">
                <a16:creationId xmlns:a16="http://schemas.microsoft.com/office/drawing/2014/main" id="{E5FC352C-ACDB-8544-96F9-9D853C510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2563" y="16319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F984131-0E3E-2949-AFE7-FAC27A13656A}"/>
              </a:ext>
            </a:extLst>
          </p:cNvPr>
          <p:cNvSpPr/>
          <p:nvPr/>
        </p:nvSpPr>
        <p:spPr>
          <a:xfrm>
            <a:off x="-11113" y="6553200"/>
            <a:ext cx="9144001" cy="3317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de-CH" altLang="ja-JP" sz="1100" i="1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Dr. Philipp Klaus, Kraftwerk 1 Housing Coop , INURA Zurich Institute // May 3, 2018 // INDI-CAT Conference, Viladecans, Barcelona Province.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8B3E93F-431B-EE49-8D26-E0313154941D}"/>
              </a:ext>
            </a:extLst>
          </p:cNvPr>
          <p:cNvSpPr txBox="1"/>
          <p:nvPr/>
        </p:nvSpPr>
        <p:spPr>
          <a:xfrm>
            <a:off x="34925" y="188913"/>
            <a:ext cx="44672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>
                <a:solidFill>
                  <a:schemeClr val="bg1">
                    <a:lumMod val="95000"/>
                  </a:schemeClr>
                </a:solidFill>
                <a:latin typeface="Arial"/>
                <a:ea typeface="ＭＳ Ｐゴシック" charset="0"/>
                <a:cs typeface="Arial"/>
              </a:rPr>
              <a:t>Housing Coops: The 3rd Way</a:t>
            </a:r>
          </a:p>
        </p:txBody>
      </p:sp>
      <p:pic>
        <p:nvPicPr>
          <p:cNvPr id="3" name="Bild 2" descr="IMG_2343.jpg">
            <a:extLst>
              <a:ext uri="{FF2B5EF4-FFF2-40B4-BE49-F238E27FC236}">
                <a16:creationId xmlns:a16="http://schemas.microsoft.com/office/drawing/2014/main" id="{ABB50A38-E534-7E41-9E20-E3BFFB1E0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763"/>
            <a:ext cx="530225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4" descr="IMG_2341.jpg">
            <a:extLst>
              <a:ext uri="{FF2B5EF4-FFF2-40B4-BE49-F238E27FC236}">
                <a16:creationId xmlns:a16="http://schemas.microsoft.com/office/drawing/2014/main" id="{CF6BBB33-4CA4-CE4B-8779-7C31B1B7F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349500"/>
            <a:ext cx="5508625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5" descr="Bildschirmfoto 2018-04-30 um 17.01.31.png">
            <a:extLst>
              <a:ext uri="{FF2B5EF4-FFF2-40B4-BE49-F238E27FC236}">
                <a16:creationId xmlns:a16="http://schemas.microsoft.com/office/drawing/2014/main" id="{27F0A55B-10F0-844F-BD82-7CCC5FFE7A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3068638"/>
            <a:ext cx="5592762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9CA7326-4B10-1B43-813E-80B09777C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2420938"/>
            <a:ext cx="800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s-ES"/>
              <a:t>1907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EE265FD-9E3A-5E4A-A6D9-90C004CA2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115888"/>
            <a:ext cx="800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s-ES"/>
              <a:t>1920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ABB16CB-FF32-1746-9E48-7593896FC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550" y="3357563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s-ES"/>
              <a:t>1950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>
            <a:extLst>
              <a:ext uri="{FF2B5EF4-FFF2-40B4-BE49-F238E27FC236}">
                <a16:creationId xmlns:a16="http://schemas.microsoft.com/office/drawing/2014/main" id="{3B856A6D-7A37-5641-B7E9-7DBA69087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27651" name="Text Box 5">
            <a:extLst>
              <a:ext uri="{FF2B5EF4-FFF2-40B4-BE49-F238E27FC236}">
                <a16:creationId xmlns:a16="http://schemas.microsoft.com/office/drawing/2014/main" id="{1FDEBCFB-B461-624E-99A5-A1BFA6A76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27652" name="Rectangle 6">
            <a:extLst>
              <a:ext uri="{FF2B5EF4-FFF2-40B4-BE49-F238E27FC236}">
                <a16:creationId xmlns:a16="http://schemas.microsoft.com/office/drawing/2014/main" id="{3DC592F8-82C6-8E4E-9F27-16F286EF7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27653" name="Rectangle 7">
            <a:extLst>
              <a:ext uri="{FF2B5EF4-FFF2-40B4-BE49-F238E27FC236}">
                <a16:creationId xmlns:a16="http://schemas.microsoft.com/office/drawing/2014/main" id="{3B1D69CE-A515-C64E-A8FE-AA0448FEC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914400"/>
            <a:ext cx="32972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40000"/>
              </a:lnSpc>
              <a:spcAft>
                <a:spcPts val="2400"/>
              </a:spcAft>
            </a:pPr>
            <a:r>
              <a:rPr lang="de-DE" altLang="es-ES" sz="1800" b="1">
                <a:latin typeface="Arial" panose="020B0604020202020204" pitchFamily="34" charset="0"/>
              </a:rPr>
              <a:t>KraftWerk1 Project in Zurich</a:t>
            </a:r>
            <a:endParaRPr lang="de-CH" altLang="es-ES" sz="1800" b="1">
              <a:latin typeface="Arial" panose="020B0604020202020204" pitchFamily="34" charset="0"/>
            </a:endParaRPr>
          </a:p>
        </p:txBody>
      </p:sp>
      <p:sp>
        <p:nvSpPr>
          <p:cNvPr id="27654" name="Rectangle 8">
            <a:extLst>
              <a:ext uri="{FF2B5EF4-FFF2-40B4-BE49-F238E27FC236}">
                <a16:creationId xmlns:a16="http://schemas.microsoft.com/office/drawing/2014/main" id="{06EB96FD-0EC1-D34C-BF4E-1050DC951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27655" name="Textfeld 2">
            <a:extLst>
              <a:ext uri="{FF2B5EF4-FFF2-40B4-BE49-F238E27FC236}">
                <a16:creationId xmlns:a16="http://schemas.microsoft.com/office/drawing/2014/main" id="{C8112043-5AC2-DE4C-9E0B-77DB0B7E5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8" y="6770688"/>
            <a:ext cx="185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8ECCF0C-7F59-B547-9121-AF7FC576BB9A}"/>
              </a:ext>
            </a:extLst>
          </p:cNvPr>
          <p:cNvSpPr/>
          <p:nvPr/>
        </p:nvSpPr>
        <p:spPr>
          <a:xfrm>
            <a:off x="-11113" y="6553200"/>
            <a:ext cx="9144001" cy="3317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de-CH" altLang="ja-JP" sz="1100" i="1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Dr. Philipp Klaus, Kraftwerk 1 Housing Coop , INURA Zurich Institute // May 3, 2018 // INDI-CAT Conference, Viladecans, Barcelona Province.  </a:t>
            </a:r>
          </a:p>
        </p:txBody>
      </p:sp>
      <p:sp>
        <p:nvSpPr>
          <p:cNvPr id="27657" name="Textfeld 1">
            <a:extLst>
              <a:ext uri="{FF2B5EF4-FFF2-40B4-BE49-F238E27FC236}">
                <a16:creationId xmlns:a16="http://schemas.microsoft.com/office/drawing/2014/main" id="{2A72EB61-62AC-0C42-B6DD-7CF12317B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341438"/>
            <a:ext cx="8216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s-ES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Innovation:</a:t>
            </a:r>
          </a:p>
          <a:p>
            <a:r>
              <a:rPr lang="de-DE" altLang="es-ES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Zürich</a:t>
            </a:r>
            <a:r>
              <a:rPr lang="de-DE" altLang="de-DE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de-DE" altLang="es-ES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young cooperatives movement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>
            <a:extLst>
              <a:ext uri="{FF2B5EF4-FFF2-40B4-BE49-F238E27FC236}">
                <a16:creationId xmlns:a16="http://schemas.microsoft.com/office/drawing/2014/main" id="{55B6F7B0-827A-5B45-BB0A-5CB3A1809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9699" name="Rectangle 6">
            <a:extLst>
              <a:ext uri="{FF2B5EF4-FFF2-40B4-BE49-F238E27FC236}">
                <a16:creationId xmlns:a16="http://schemas.microsoft.com/office/drawing/2014/main" id="{B3F36408-2AB6-8347-8184-5E0D4D7C4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9700" name="Rectangle 8">
            <a:extLst>
              <a:ext uri="{FF2B5EF4-FFF2-40B4-BE49-F238E27FC236}">
                <a16:creationId xmlns:a16="http://schemas.microsoft.com/office/drawing/2014/main" id="{9ED78865-BAE2-2146-AB50-FEDF4E256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solidFill>
                <a:schemeClr val="bg1"/>
              </a:solidFill>
            </a:endParaRPr>
          </a:p>
        </p:txBody>
      </p:sp>
      <p:sp>
        <p:nvSpPr>
          <p:cNvPr id="29701" name="Textfeld 2">
            <a:extLst>
              <a:ext uri="{FF2B5EF4-FFF2-40B4-BE49-F238E27FC236}">
                <a16:creationId xmlns:a16="http://schemas.microsoft.com/office/drawing/2014/main" id="{4996817E-BE7E-834A-AC7C-33504BC10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8" y="6770688"/>
            <a:ext cx="185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solidFill>
                <a:schemeClr val="bg1"/>
              </a:solidFill>
            </a:endParaRPr>
          </a:p>
        </p:txBody>
      </p:sp>
      <p:sp>
        <p:nvSpPr>
          <p:cNvPr id="29702" name="Rechteck 11">
            <a:extLst>
              <a:ext uri="{FF2B5EF4-FFF2-40B4-BE49-F238E27FC236}">
                <a16:creationId xmlns:a16="http://schemas.microsoft.com/office/drawing/2014/main" id="{36916E7D-9A6F-CA40-87BE-AA975AD5D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3" y="6553200"/>
            <a:ext cx="9144001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de-CH" altLang="ja-JP" sz="1100" i="1">
                <a:solidFill>
                  <a:schemeClr val="bg1"/>
                </a:solidFill>
                <a:latin typeface="Arial Narrow" panose="020B0604020202020204" pitchFamily="34" charset="0"/>
              </a:rPr>
              <a:t>Dr. Philipp Klaus, Kraftwerk 1 Housing Coop , INURA Zurich Institute // May 3, 2018 // INDI-CAT Conference, Viladecans, Barcelona Province.  </a:t>
            </a:r>
          </a:p>
        </p:txBody>
      </p:sp>
      <p:pic>
        <p:nvPicPr>
          <p:cNvPr id="29703" name="KW1_Project_Book_1993.png">
            <a:extLst>
              <a:ext uri="{FF2B5EF4-FFF2-40B4-BE49-F238E27FC236}">
                <a16:creationId xmlns:a16="http://schemas.microsoft.com/office/drawing/2014/main" id="{6400CEF3-7A41-1E41-AB69-AFC647B7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5643" b="3281"/>
          <a:stretch>
            <a:fillRect/>
          </a:stretch>
        </p:blipFill>
        <p:spPr bwMode="auto">
          <a:xfrm>
            <a:off x="1331913" y="115888"/>
            <a:ext cx="6272212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3" name="Shape 75">
            <a:extLst>
              <a:ext uri="{FF2B5EF4-FFF2-40B4-BE49-F238E27FC236}">
                <a16:creationId xmlns:a16="http://schemas.microsoft.com/office/drawing/2014/main" id="{26C8B92E-5345-7A44-9D49-AB6557E2D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" y="8572500"/>
            <a:ext cx="117729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79044">
              <a:defRPr sz="1800"/>
            </a:pPr>
            <a:endParaRPr sz="3200" b="1" dirty="0">
              <a:solidFill>
                <a:schemeClr val="bg1"/>
              </a:solidFill>
              <a:latin typeface="Avenir Black"/>
              <a:ea typeface="+mj-ea"/>
              <a:cs typeface="Avenir Black"/>
              <a:sym typeface="Helvetica"/>
            </a:endParaRPr>
          </a:p>
          <a:p>
            <a:pPr algn="r">
              <a:defRPr sz="1800"/>
            </a:pPr>
            <a:r>
              <a:rPr sz="3200" dirty="0">
                <a:solidFill>
                  <a:schemeClr val="bg1"/>
                </a:solidFill>
                <a:latin typeface="Avenir Black"/>
                <a:ea typeface="Futura"/>
                <a:cs typeface="Avenir Black"/>
                <a:sym typeface="Futura"/>
              </a:rPr>
              <a:t>Martin Blum, Andreas Hofer &amp; P.M. 1993, KraftWerk1 Project</a:t>
            </a:r>
          </a:p>
        </p:txBody>
      </p:sp>
      <p:sp>
        <p:nvSpPr>
          <p:cNvPr id="14" name="Shape 75">
            <a:extLst>
              <a:ext uri="{FF2B5EF4-FFF2-40B4-BE49-F238E27FC236}">
                <a16:creationId xmlns:a16="http://schemas.microsoft.com/office/drawing/2014/main" id="{7B5D525A-1D2A-814F-A46E-C3700510D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8724900"/>
            <a:ext cx="117729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79044">
              <a:defRPr sz="1800"/>
            </a:pPr>
            <a:endParaRPr sz="3200" b="1" dirty="0">
              <a:solidFill>
                <a:schemeClr val="bg1"/>
              </a:solidFill>
              <a:latin typeface="Avenir Black"/>
              <a:ea typeface="+mj-ea"/>
              <a:cs typeface="Avenir Black"/>
              <a:sym typeface="Helvetica"/>
            </a:endParaRPr>
          </a:p>
          <a:p>
            <a:pPr algn="r">
              <a:defRPr sz="1800"/>
            </a:pPr>
            <a:r>
              <a:rPr sz="3200" dirty="0">
                <a:solidFill>
                  <a:schemeClr val="bg1"/>
                </a:solidFill>
                <a:latin typeface="Avenir Black"/>
                <a:ea typeface="Futura"/>
                <a:cs typeface="Avenir Black"/>
                <a:sym typeface="Futura"/>
              </a:rPr>
              <a:t>Martin Blum, Andreas Hofer &amp; P.M. 1993, KraftWerk1 Project</a:t>
            </a:r>
          </a:p>
        </p:txBody>
      </p:sp>
      <p:sp>
        <p:nvSpPr>
          <p:cNvPr id="15" name="Shape 75">
            <a:extLst>
              <a:ext uri="{FF2B5EF4-FFF2-40B4-BE49-F238E27FC236}">
                <a16:creationId xmlns:a16="http://schemas.microsoft.com/office/drawing/2014/main" id="{74EB0ADA-2D00-A24D-8646-E766A72CC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8877300"/>
            <a:ext cx="117729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79044">
              <a:defRPr sz="1800"/>
            </a:pPr>
            <a:endParaRPr sz="3200" b="1" dirty="0">
              <a:solidFill>
                <a:schemeClr val="bg1"/>
              </a:solidFill>
              <a:latin typeface="Avenir Black"/>
              <a:ea typeface="+mj-ea"/>
              <a:cs typeface="Avenir Black"/>
              <a:sym typeface="Helvetica"/>
            </a:endParaRPr>
          </a:p>
          <a:p>
            <a:pPr algn="r">
              <a:defRPr sz="1800"/>
            </a:pPr>
            <a:r>
              <a:rPr sz="3200" dirty="0">
                <a:solidFill>
                  <a:schemeClr val="bg1"/>
                </a:solidFill>
                <a:latin typeface="Avenir Black"/>
                <a:ea typeface="Futura"/>
                <a:cs typeface="Avenir Black"/>
                <a:sym typeface="Futura"/>
              </a:rPr>
              <a:t>Martin Blum, Andreas Hofer &amp; P.M. 1993, KraftWerk1 Project</a:t>
            </a:r>
          </a:p>
        </p:txBody>
      </p:sp>
      <p:sp>
        <p:nvSpPr>
          <p:cNvPr id="16" name="Shape 75">
            <a:extLst>
              <a:ext uri="{FF2B5EF4-FFF2-40B4-BE49-F238E27FC236}">
                <a16:creationId xmlns:a16="http://schemas.microsoft.com/office/drawing/2014/main" id="{222B1802-F351-504E-9A17-00D4ECF32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5661025"/>
            <a:ext cx="66595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79044">
              <a:defRPr sz="1800"/>
            </a:pPr>
            <a:endParaRPr sz="1800" dirty="0">
              <a:solidFill>
                <a:srgbClr val="FFFFFF"/>
              </a:solidFill>
              <a:latin typeface="Arial"/>
              <a:ea typeface="+mj-ea"/>
              <a:cs typeface="Arial"/>
              <a:sym typeface="Helvetica"/>
            </a:endParaRPr>
          </a:p>
          <a:p>
            <a:pPr algn="ctr">
              <a:defRPr sz="1800"/>
            </a:pPr>
            <a:r>
              <a:rPr lang="de-CH" sz="1800" dirty="0">
                <a:solidFill>
                  <a:srgbClr val="FFFFFF"/>
                </a:solidFill>
                <a:latin typeface="Arial"/>
                <a:ea typeface="Futura"/>
                <a:cs typeface="Arial"/>
                <a:sym typeface="Futura"/>
              </a:rPr>
              <a:t>1993: </a:t>
            </a:r>
            <a:r>
              <a:rPr sz="1800" dirty="0">
                <a:solidFill>
                  <a:srgbClr val="FFFFFF"/>
                </a:solidFill>
                <a:latin typeface="Arial"/>
                <a:ea typeface="Futura"/>
                <a:cs typeface="Arial"/>
                <a:sym typeface="Futura"/>
              </a:rPr>
              <a:t>Martin Blum, Andreas Hofer &amp; P.M. KraftWerk1 Project</a:t>
            </a:r>
            <a:endParaRPr lang="de-CH" sz="1800" dirty="0">
              <a:solidFill>
                <a:srgbClr val="FFFFFF"/>
              </a:solidFill>
              <a:latin typeface="Arial"/>
              <a:ea typeface="Futura"/>
              <a:cs typeface="Arial"/>
              <a:sym typeface="Futur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5BD377DC-48AC-3E4D-A96E-FDB0946E7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31747" name="Text Box 5">
            <a:extLst>
              <a:ext uri="{FF2B5EF4-FFF2-40B4-BE49-F238E27FC236}">
                <a16:creationId xmlns:a16="http://schemas.microsoft.com/office/drawing/2014/main" id="{BFA7C15D-23AD-4B4D-953D-B8E5B0565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830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endParaRPr lang="de-DE" altLang="es-ES" sz="1600">
              <a:latin typeface="Verdana" panose="020B0604030504040204" pitchFamily="34" charset="0"/>
            </a:endParaRPr>
          </a:p>
        </p:txBody>
      </p:sp>
      <p:sp>
        <p:nvSpPr>
          <p:cNvPr id="31748" name="Rectangle 6">
            <a:extLst>
              <a:ext uri="{FF2B5EF4-FFF2-40B4-BE49-F238E27FC236}">
                <a16:creationId xmlns:a16="http://schemas.microsoft.com/office/drawing/2014/main" id="{2625F2B9-9ABA-0C43-81B7-E62298418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892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>
              <a:latin typeface="Arial" panose="020B0604020202020204" pitchFamily="34" charset="0"/>
            </a:endParaRPr>
          </a:p>
        </p:txBody>
      </p:sp>
      <p:sp>
        <p:nvSpPr>
          <p:cNvPr id="31749" name="Rectangle 7">
            <a:extLst>
              <a:ext uri="{FF2B5EF4-FFF2-40B4-BE49-F238E27FC236}">
                <a16:creationId xmlns:a16="http://schemas.microsoft.com/office/drawing/2014/main" id="{1167ADED-2A81-AD41-A66F-18E15CA0B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914400"/>
            <a:ext cx="32972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40000"/>
              </a:lnSpc>
              <a:spcAft>
                <a:spcPts val="2400"/>
              </a:spcAft>
            </a:pPr>
            <a:r>
              <a:rPr lang="de-DE" altLang="es-ES" sz="1800" b="1">
                <a:latin typeface="Arial" panose="020B0604020202020204" pitchFamily="34" charset="0"/>
              </a:rPr>
              <a:t>KraftWerk1 Project in Zurich</a:t>
            </a:r>
            <a:endParaRPr lang="de-CH" altLang="es-ES" sz="1800" b="1">
              <a:latin typeface="Arial" panose="020B0604020202020204" pitchFamily="34" charset="0"/>
            </a:endParaRPr>
          </a:p>
        </p:txBody>
      </p:sp>
      <p:sp>
        <p:nvSpPr>
          <p:cNvPr id="31750" name="Rectangle 8">
            <a:extLst>
              <a:ext uri="{FF2B5EF4-FFF2-40B4-BE49-F238E27FC236}">
                <a16:creationId xmlns:a16="http://schemas.microsoft.com/office/drawing/2014/main" id="{59E38CB1-125A-3F4A-8D3B-AC79BCC60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8561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31751" name="Textfeld 2">
            <a:extLst>
              <a:ext uri="{FF2B5EF4-FFF2-40B4-BE49-F238E27FC236}">
                <a16:creationId xmlns:a16="http://schemas.microsoft.com/office/drawing/2014/main" id="{1E627633-22C3-984B-BE23-FBA32AF28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8" y="6770688"/>
            <a:ext cx="185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de-DE" altLang="es-ES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6D9B24D-F927-7641-A74D-DEFA607521AC}"/>
              </a:ext>
            </a:extLst>
          </p:cNvPr>
          <p:cNvSpPr/>
          <p:nvPr/>
        </p:nvSpPr>
        <p:spPr>
          <a:xfrm>
            <a:off x="-11113" y="6553200"/>
            <a:ext cx="9144001" cy="3317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de-CH" altLang="ja-JP" sz="1100" i="1">
                <a:solidFill>
                  <a:schemeClr val="accent3">
                    <a:lumMod val="75000"/>
                  </a:schemeClr>
                </a:solidFill>
                <a:latin typeface="Arial Narrow"/>
                <a:ea typeface="ＭＳ Ｐゴシック" charset="0"/>
                <a:cs typeface="Arial Narrow"/>
              </a:rPr>
              <a:t>Dr. Philipp Klaus, Kraftwerk 1 Housing Coop , INURA Zurich Institute // May 3, 2018 // INDI-CAT Conference, Viladecans, Barcelona Province.  </a:t>
            </a:r>
          </a:p>
        </p:txBody>
      </p:sp>
      <p:pic>
        <p:nvPicPr>
          <p:cNvPr id="10" name="Bild 9" descr="IMG_9240.jpg">
            <a:extLst>
              <a:ext uri="{FF2B5EF4-FFF2-40B4-BE49-F238E27FC236}">
                <a16:creationId xmlns:a16="http://schemas.microsoft.com/office/drawing/2014/main" id="{44191F5B-488A-7942-BF1A-716DAB707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92150"/>
            <a:ext cx="3598862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1534</Words>
  <Application>Microsoft Macintosh PowerPoint</Application>
  <PresentationFormat>Presentación en pantalla (4:3)</PresentationFormat>
  <Paragraphs>373</Paragraphs>
  <Slides>42</Slides>
  <Notes>42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53" baseType="lpstr">
      <vt:lpstr>Times</vt:lpstr>
      <vt:lpstr>ＭＳ Ｐゴシック</vt:lpstr>
      <vt:lpstr>Arial</vt:lpstr>
      <vt:lpstr>Verdana</vt:lpstr>
      <vt:lpstr>Arial Narrow</vt:lpstr>
      <vt:lpstr>Avenir Black</vt:lpstr>
      <vt:lpstr>Helvetica</vt:lpstr>
      <vt:lpstr>Futura</vt:lpstr>
      <vt:lpstr>Wingdings</vt:lpstr>
      <vt:lpstr>Symbol</vt:lpstr>
      <vt:lpstr>Blank Presentation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INURA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Klaus</dc:creator>
  <cp:lastModifiedBy>Usuario de Microsoft Office</cp:lastModifiedBy>
  <cp:revision>243</cp:revision>
  <cp:lastPrinted>2015-03-12T09:58:08Z</cp:lastPrinted>
  <dcterms:created xsi:type="dcterms:W3CDTF">2016-01-13T09:25:28Z</dcterms:created>
  <dcterms:modified xsi:type="dcterms:W3CDTF">2018-05-09T13:03:35Z</dcterms:modified>
</cp:coreProperties>
</file>