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39C6FE-77AC-4C08-8425-3FBB0B8C9A29}"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FD5A7602-C441-4DB5-81F8-0CAB6A3F7A8A}">
      <dgm:prSet/>
      <dgm:spPr/>
      <dgm:t>
        <a:bodyPr/>
        <a:lstStyle/>
        <a:p>
          <a:r>
            <a:rPr lang="es-ES"/>
            <a:t>El contexto</a:t>
          </a:r>
          <a:endParaRPr lang="en-US"/>
        </a:p>
      </dgm:t>
    </dgm:pt>
    <dgm:pt modelId="{E446A64C-CFB3-434E-9566-4CA1DBD072AD}" type="parTrans" cxnId="{57FC657B-8288-4471-B6D3-8FA39BF7A455}">
      <dgm:prSet/>
      <dgm:spPr/>
      <dgm:t>
        <a:bodyPr/>
        <a:lstStyle/>
        <a:p>
          <a:endParaRPr lang="en-US"/>
        </a:p>
      </dgm:t>
    </dgm:pt>
    <dgm:pt modelId="{E0630CAB-A2C8-436C-997E-CB41D805072D}" type="sibTrans" cxnId="{57FC657B-8288-4471-B6D3-8FA39BF7A455}">
      <dgm:prSet/>
      <dgm:spPr/>
      <dgm:t>
        <a:bodyPr/>
        <a:lstStyle/>
        <a:p>
          <a:endParaRPr lang="en-US"/>
        </a:p>
      </dgm:t>
    </dgm:pt>
    <dgm:pt modelId="{97141669-B068-486F-AD52-D59B1E1A4467}">
      <dgm:prSet/>
      <dgm:spPr/>
      <dgm:t>
        <a:bodyPr/>
        <a:lstStyle/>
        <a:p>
          <a:r>
            <a:rPr lang="es-ES"/>
            <a:t>Contenido</a:t>
          </a:r>
          <a:endParaRPr lang="en-US"/>
        </a:p>
      </dgm:t>
    </dgm:pt>
    <dgm:pt modelId="{01654738-C099-4CCE-AF9A-F6B5C172B6EC}" type="parTrans" cxnId="{07EC8EE8-EE56-4ABF-8D38-75DD329C74BB}">
      <dgm:prSet/>
      <dgm:spPr/>
      <dgm:t>
        <a:bodyPr/>
        <a:lstStyle/>
        <a:p>
          <a:endParaRPr lang="en-US"/>
        </a:p>
      </dgm:t>
    </dgm:pt>
    <dgm:pt modelId="{D42DDC3C-FC5A-497D-9F73-67624CAA8D3B}" type="sibTrans" cxnId="{07EC8EE8-EE56-4ABF-8D38-75DD329C74BB}">
      <dgm:prSet/>
      <dgm:spPr/>
      <dgm:t>
        <a:bodyPr/>
        <a:lstStyle/>
        <a:p>
          <a:endParaRPr lang="en-US"/>
        </a:p>
      </dgm:t>
    </dgm:pt>
    <dgm:pt modelId="{2C80DC20-DFBF-4C0B-9036-961FE7541182}">
      <dgm:prSet/>
      <dgm:spPr/>
      <dgm:t>
        <a:bodyPr/>
        <a:lstStyle/>
        <a:p>
          <a:r>
            <a:rPr lang="es-ES"/>
            <a:t>Gestión Estratégica del cambio</a:t>
          </a:r>
          <a:endParaRPr lang="en-US"/>
        </a:p>
      </dgm:t>
    </dgm:pt>
    <dgm:pt modelId="{6D92AB01-756B-4D81-B9F7-9B748E30A17F}" type="parTrans" cxnId="{A14BC242-49CC-491A-A899-F12700798785}">
      <dgm:prSet/>
      <dgm:spPr/>
      <dgm:t>
        <a:bodyPr/>
        <a:lstStyle/>
        <a:p>
          <a:endParaRPr lang="en-US"/>
        </a:p>
      </dgm:t>
    </dgm:pt>
    <dgm:pt modelId="{13B619DE-1918-46C1-AC62-C7F5C8346637}" type="sibTrans" cxnId="{A14BC242-49CC-491A-A899-F12700798785}">
      <dgm:prSet/>
      <dgm:spPr/>
      <dgm:t>
        <a:bodyPr/>
        <a:lstStyle/>
        <a:p>
          <a:endParaRPr lang="en-US"/>
        </a:p>
      </dgm:t>
    </dgm:pt>
    <dgm:pt modelId="{562F4BF8-5252-4B76-9CB5-6028D8992381}">
      <dgm:prSet/>
      <dgm:spPr/>
      <dgm:t>
        <a:bodyPr/>
        <a:lstStyle/>
        <a:p>
          <a:r>
            <a:rPr lang="es-ES"/>
            <a:t>Propuestas</a:t>
          </a:r>
          <a:endParaRPr lang="en-US"/>
        </a:p>
      </dgm:t>
    </dgm:pt>
    <dgm:pt modelId="{1A0A1456-5106-4E78-8C74-E8D0A3D32EBD}" type="parTrans" cxnId="{E9743D9D-3BC6-425B-861A-7E8BA6D5FB4F}">
      <dgm:prSet/>
      <dgm:spPr/>
      <dgm:t>
        <a:bodyPr/>
        <a:lstStyle/>
        <a:p>
          <a:endParaRPr lang="en-US"/>
        </a:p>
      </dgm:t>
    </dgm:pt>
    <dgm:pt modelId="{CF556B11-3C99-4492-8ED7-D4CF48A2DB5C}" type="sibTrans" cxnId="{E9743D9D-3BC6-425B-861A-7E8BA6D5FB4F}">
      <dgm:prSet/>
      <dgm:spPr/>
      <dgm:t>
        <a:bodyPr/>
        <a:lstStyle/>
        <a:p>
          <a:endParaRPr lang="en-US"/>
        </a:p>
      </dgm:t>
    </dgm:pt>
    <dgm:pt modelId="{90506B33-12CC-4116-A69E-7B55A2B2AFC7}" type="pres">
      <dgm:prSet presAssocID="{7139C6FE-77AC-4C08-8425-3FBB0B8C9A29}" presName="matrix" presStyleCnt="0">
        <dgm:presLayoutVars>
          <dgm:chMax val="1"/>
          <dgm:dir/>
          <dgm:resizeHandles val="exact"/>
        </dgm:presLayoutVars>
      </dgm:prSet>
      <dgm:spPr/>
    </dgm:pt>
    <dgm:pt modelId="{C2651C8E-4F2D-4A32-A1F7-3BAB7FFFD055}" type="pres">
      <dgm:prSet presAssocID="{7139C6FE-77AC-4C08-8425-3FBB0B8C9A29}" presName="diamond" presStyleLbl="bgShp" presStyleIdx="0" presStyleCnt="1"/>
      <dgm:spPr/>
    </dgm:pt>
    <dgm:pt modelId="{8F887F55-F9D5-4F85-BE32-35F71054F616}" type="pres">
      <dgm:prSet presAssocID="{7139C6FE-77AC-4C08-8425-3FBB0B8C9A29}" presName="quad1" presStyleLbl="node1" presStyleIdx="0" presStyleCnt="4">
        <dgm:presLayoutVars>
          <dgm:chMax val="0"/>
          <dgm:chPref val="0"/>
          <dgm:bulletEnabled val="1"/>
        </dgm:presLayoutVars>
      </dgm:prSet>
      <dgm:spPr/>
    </dgm:pt>
    <dgm:pt modelId="{DAB8259E-7A5B-48AA-8408-D99D68294242}" type="pres">
      <dgm:prSet presAssocID="{7139C6FE-77AC-4C08-8425-3FBB0B8C9A29}" presName="quad2" presStyleLbl="node1" presStyleIdx="1" presStyleCnt="4">
        <dgm:presLayoutVars>
          <dgm:chMax val="0"/>
          <dgm:chPref val="0"/>
          <dgm:bulletEnabled val="1"/>
        </dgm:presLayoutVars>
      </dgm:prSet>
      <dgm:spPr/>
    </dgm:pt>
    <dgm:pt modelId="{EF318140-3024-4699-B8BA-C3775C95E319}" type="pres">
      <dgm:prSet presAssocID="{7139C6FE-77AC-4C08-8425-3FBB0B8C9A29}" presName="quad3" presStyleLbl="node1" presStyleIdx="2" presStyleCnt="4">
        <dgm:presLayoutVars>
          <dgm:chMax val="0"/>
          <dgm:chPref val="0"/>
          <dgm:bulletEnabled val="1"/>
        </dgm:presLayoutVars>
      </dgm:prSet>
      <dgm:spPr/>
    </dgm:pt>
    <dgm:pt modelId="{E27A5E75-F648-40EE-8604-05E2D517D3DE}" type="pres">
      <dgm:prSet presAssocID="{7139C6FE-77AC-4C08-8425-3FBB0B8C9A29}" presName="quad4" presStyleLbl="node1" presStyleIdx="3" presStyleCnt="4">
        <dgm:presLayoutVars>
          <dgm:chMax val="0"/>
          <dgm:chPref val="0"/>
          <dgm:bulletEnabled val="1"/>
        </dgm:presLayoutVars>
      </dgm:prSet>
      <dgm:spPr/>
    </dgm:pt>
  </dgm:ptLst>
  <dgm:cxnLst>
    <dgm:cxn modelId="{A6C4982E-8C04-4F8C-9D13-91000A7D0B14}" type="presOf" srcId="{7139C6FE-77AC-4C08-8425-3FBB0B8C9A29}" destId="{90506B33-12CC-4116-A69E-7B55A2B2AFC7}" srcOrd="0" destOrd="0" presId="urn:microsoft.com/office/officeart/2005/8/layout/matrix3"/>
    <dgm:cxn modelId="{A14BC242-49CC-491A-A899-F12700798785}" srcId="{7139C6FE-77AC-4C08-8425-3FBB0B8C9A29}" destId="{2C80DC20-DFBF-4C0B-9036-961FE7541182}" srcOrd="2" destOrd="0" parTransId="{6D92AB01-756B-4D81-B9F7-9B748E30A17F}" sibTransId="{13B619DE-1918-46C1-AC62-C7F5C8346637}"/>
    <dgm:cxn modelId="{57FC657B-8288-4471-B6D3-8FA39BF7A455}" srcId="{7139C6FE-77AC-4C08-8425-3FBB0B8C9A29}" destId="{FD5A7602-C441-4DB5-81F8-0CAB6A3F7A8A}" srcOrd="0" destOrd="0" parTransId="{E446A64C-CFB3-434E-9566-4CA1DBD072AD}" sibTransId="{E0630CAB-A2C8-436C-997E-CB41D805072D}"/>
    <dgm:cxn modelId="{E9743D9D-3BC6-425B-861A-7E8BA6D5FB4F}" srcId="{7139C6FE-77AC-4C08-8425-3FBB0B8C9A29}" destId="{562F4BF8-5252-4B76-9CB5-6028D8992381}" srcOrd="3" destOrd="0" parTransId="{1A0A1456-5106-4E78-8C74-E8D0A3D32EBD}" sibTransId="{CF556B11-3C99-4492-8ED7-D4CF48A2DB5C}"/>
    <dgm:cxn modelId="{85876AE1-46DE-4BC4-AEBF-CB5683DE3808}" type="presOf" srcId="{562F4BF8-5252-4B76-9CB5-6028D8992381}" destId="{E27A5E75-F648-40EE-8604-05E2D517D3DE}" srcOrd="0" destOrd="0" presId="urn:microsoft.com/office/officeart/2005/8/layout/matrix3"/>
    <dgm:cxn modelId="{661ACBE2-461A-4640-A825-E15DD1A901B1}" type="presOf" srcId="{2C80DC20-DFBF-4C0B-9036-961FE7541182}" destId="{EF318140-3024-4699-B8BA-C3775C95E319}" srcOrd="0" destOrd="0" presId="urn:microsoft.com/office/officeart/2005/8/layout/matrix3"/>
    <dgm:cxn modelId="{07EC8EE8-EE56-4ABF-8D38-75DD329C74BB}" srcId="{7139C6FE-77AC-4C08-8425-3FBB0B8C9A29}" destId="{97141669-B068-486F-AD52-D59B1E1A4467}" srcOrd="1" destOrd="0" parTransId="{01654738-C099-4CCE-AF9A-F6B5C172B6EC}" sibTransId="{D42DDC3C-FC5A-497D-9F73-67624CAA8D3B}"/>
    <dgm:cxn modelId="{DD0F4DF1-706B-45CA-A0CC-45A7C1F2E8AA}" type="presOf" srcId="{FD5A7602-C441-4DB5-81F8-0CAB6A3F7A8A}" destId="{8F887F55-F9D5-4F85-BE32-35F71054F616}" srcOrd="0" destOrd="0" presId="urn:microsoft.com/office/officeart/2005/8/layout/matrix3"/>
    <dgm:cxn modelId="{725F5AFE-DFB7-49FC-94BF-ED6AF9E29161}" type="presOf" srcId="{97141669-B068-486F-AD52-D59B1E1A4467}" destId="{DAB8259E-7A5B-48AA-8408-D99D68294242}" srcOrd="0" destOrd="0" presId="urn:microsoft.com/office/officeart/2005/8/layout/matrix3"/>
    <dgm:cxn modelId="{1EE6A8E1-ED55-423F-970D-BCDC8044FD8F}" type="presParOf" srcId="{90506B33-12CC-4116-A69E-7B55A2B2AFC7}" destId="{C2651C8E-4F2D-4A32-A1F7-3BAB7FFFD055}" srcOrd="0" destOrd="0" presId="urn:microsoft.com/office/officeart/2005/8/layout/matrix3"/>
    <dgm:cxn modelId="{A8304254-C845-408F-BE98-301B309B16D9}" type="presParOf" srcId="{90506B33-12CC-4116-A69E-7B55A2B2AFC7}" destId="{8F887F55-F9D5-4F85-BE32-35F71054F616}" srcOrd="1" destOrd="0" presId="urn:microsoft.com/office/officeart/2005/8/layout/matrix3"/>
    <dgm:cxn modelId="{1F0BBD91-4F1F-497E-87C2-345A89880DD7}" type="presParOf" srcId="{90506B33-12CC-4116-A69E-7B55A2B2AFC7}" destId="{DAB8259E-7A5B-48AA-8408-D99D68294242}" srcOrd="2" destOrd="0" presId="urn:microsoft.com/office/officeart/2005/8/layout/matrix3"/>
    <dgm:cxn modelId="{08E9F008-1A1E-41D1-A915-7B55361B29F6}" type="presParOf" srcId="{90506B33-12CC-4116-A69E-7B55A2B2AFC7}" destId="{EF318140-3024-4699-B8BA-C3775C95E319}" srcOrd="3" destOrd="0" presId="urn:microsoft.com/office/officeart/2005/8/layout/matrix3"/>
    <dgm:cxn modelId="{BA9E8401-86BB-4199-86FD-CFC49AACD2F4}" type="presParOf" srcId="{90506B33-12CC-4116-A69E-7B55A2B2AFC7}" destId="{E27A5E75-F648-40EE-8604-05E2D517D3D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51C8E-4F2D-4A32-A1F7-3BAB7FFFD055}">
      <dsp:nvSpPr>
        <dsp:cNvPr id="0" name=""/>
        <dsp:cNvSpPr/>
      </dsp:nvSpPr>
      <dsp:spPr>
        <a:xfrm>
          <a:off x="0" y="78581"/>
          <a:ext cx="5715000" cy="571500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887F55-F9D5-4F85-BE32-35F71054F616}">
      <dsp:nvSpPr>
        <dsp:cNvPr id="0" name=""/>
        <dsp:cNvSpPr/>
      </dsp:nvSpPr>
      <dsp:spPr>
        <a:xfrm>
          <a:off x="542925" y="621506"/>
          <a:ext cx="2228850" cy="222885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kern="1200"/>
            <a:t>El contexto</a:t>
          </a:r>
          <a:endParaRPr lang="en-US" sz="2800" kern="1200"/>
        </a:p>
      </dsp:txBody>
      <dsp:txXfrm>
        <a:off x="651728" y="730309"/>
        <a:ext cx="2011244" cy="2011244"/>
      </dsp:txXfrm>
    </dsp:sp>
    <dsp:sp modelId="{DAB8259E-7A5B-48AA-8408-D99D68294242}">
      <dsp:nvSpPr>
        <dsp:cNvPr id="0" name=""/>
        <dsp:cNvSpPr/>
      </dsp:nvSpPr>
      <dsp:spPr>
        <a:xfrm>
          <a:off x="2943224" y="621506"/>
          <a:ext cx="2228850" cy="222885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kern="1200"/>
            <a:t>Contenido</a:t>
          </a:r>
          <a:endParaRPr lang="en-US" sz="2800" kern="1200"/>
        </a:p>
      </dsp:txBody>
      <dsp:txXfrm>
        <a:off x="3052027" y="730309"/>
        <a:ext cx="2011244" cy="2011244"/>
      </dsp:txXfrm>
    </dsp:sp>
    <dsp:sp modelId="{EF318140-3024-4699-B8BA-C3775C95E319}">
      <dsp:nvSpPr>
        <dsp:cNvPr id="0" name=""/>
        <dsp:cNvSpPr/>
      </dsp:nvSpPr>
      <dsp:spPr>
        <a:xfrm>
          <a:off x="542925" y="3021806"/>
          <a:ext cx="2228850" cy="222885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kern="1200"/>
            <a:t>Gestión Estratégica del cambio</a:t>
          </a:r>
          <a:endParaRPr lang="en-US" sz="2800" kern="1200"/>
        </a:p>
      </dsp:txBody>
      <dsp:txXfrm>
        <a:off x="651728" y="3130609"/>
        <a:ext cx="2011244" cy="2011244"/>
      </dsp:txXfrm>
    </dsp:sp>
    <dsp:sp modelId="{E27A5E75-F648-40EE-8604-05E2D517D3DE}">
      <dsp:nvSpPr>
        <dsp:cNvPr id="0" name=""/>
        <dsp:cNvSpPr/>
      </dsp:nvSpPr>
      <dsp:spPr>
        <a:xfrm>
          <a:off x="2943224" y="3021806"/>
          <a:ext cx="2228850" cy="222885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kern="1200"/>
            <a:t>Propuestas</a:t>
          </a:r>
          <a:endParaRPr lang="en-US" sz="2800" kern="1200"/>
        </a:p>
      </dsp:txBody>
      <dsp:txXfrm>
        <a:off x="3052027" y="3130609"/>
        <a:ext cx="2011244" cy="201124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16798599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04700346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366313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70558488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801749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5698210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98069881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288510288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58887582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E0CF6C-748E-4B7A-BC8B-3011EF78ED13}" type="datetime1">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76251473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E0CF6C-748E-4B7A-BC8B-3011EF78ED13}" type="datetime1">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8475712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E0CF6C-748E-4B7A-BC8B-3011EF78ED13}" type="datetime1">
              <a:rPr lang="en-US" smtClean="0"/>
              <a:pPr/>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14520648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E0CF6C-748E-4B7A-BC8B-3011EF78ED13}" type="datetime1">
              <a:rPr lang="en-US" smtClean="0"/>
              <a:pPr/>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361245067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0CF6C-748E-4B7A-BC8B-3011EF78ED13}" type="datetime1">
              <a:rPr lang="en-US" smtClean="0"/>
              <a:pPr/>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72617641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E0CF6C-748E-4B7A-BC8B-3011EF78ED13}" type="datetime1">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15489151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E0CF6C-748E-4B7A-BC8B-3011EF78ED13}" type="datetime1">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283542367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E0CF6C-748E-4B7A-BC8B-3011EF78ED13}" type="datetime1">
              <a:rPr lang="en-US" smtClean="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B850FF-6169-4056-8077-06FFA93A5366}" type="slidenum">
              <a:rPr lang="en-US" smtClean="0"/>
              <a:pPr/>
              <a:t>‹Nº›</a:t>
            </a:fld>
            <a:endParaRPr lang="en-US" dirty="0"/>
          </a:p>
        </p:txBody>
      </p:sp>
    </p:spTree>
    <p:extLst>
      <p:ext uri="{BB962C8B-B14F-4D97-AF65-F5344CB8AC3E}">
        <p14:creationId xmlns:p14="http://schemas.microsoft.com/office/powerpoint/2010/main" val="417034516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e2XqzLYcK-Q&amp;t=4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DDAC9-B99C-440A-92E7-DA96EFA767AE}"/>
              </a:ext>
            </a:extLst>
          </p:cNvPr>
          <p:cNvSpPr>
            <a:spLocks noGrp="1"/>
          </p:cNvSpPr>
          <p:nvPr>
            <p:ph type="ctrTitle"/>
          </p:nvPr>
        </p:nvSpPr>
        <p:spPr>
          <a:xfrm>
            <a:off x="7409930" y="744909"/>
            <a:ext cx="3776416" cy="2912691"/>
          </a:xfrm>
        </p:spPr>
        <p:txBody>
          <a:bodyPr anchor="b">
            <a:normAutofit/>
          </a:bodyPr>
          <a:lstStyle/>
          <a:p>
            <a:pPr algn="l">
              <a:lnSpc>
                <a:spcPct val="90000"/>
              </a:lnSpc>
            </a:pPr>
            <a:r>
              <a:rPr lang="es-ES" sz="3100"/>
              <a:t>“MOBILIZING INNOVATION FOR SUSTAINABILITY TRANSITION”</a:t>
            </a:r>
            <a:br>
              <a:rPr lang="es-ES" sz="3100"/>
            </a:br>
            <a:br>
              <a:rPr lang="es-ES" sz="3100"/>
            </a:br>
            <a:r>
              <a:rPr lang="es-ES" sz="3100"/>
              <a:t>Jan Fagerberg</a:t>
            </a:r>
          </a:p>
        </p:txBody>
      </p:sp>
      <p:sp>
        <p:nvSpPr>
          <p:cNvPr id="3" name="Subtítulo 2">
            <a:extLst>
              <a:ext uri="{FF2B5EF4-FFF2-40B4-BE49-F238E27FC236}">
                <a16:creationId xmlns:a16="http://schemas.microsoft.com/office/drawing/2014/main" id="{8ECEF4D8-B4E4-4DB7-AC01-D130AFA29E11}"/>
              </a:ext>
            </a:extLst>
          </p:cNvPr>
          <p:cNvSpPr>
            <a:spLocks noGrp="1"/>
          </p:cNvSpPr>
          <p:nvPr>
            <p:ph type="subTitle" idx="1"/>
          </p:nvPr>
        </p:nvSpPr>
        <p:spPr>
          <a:xfrm>
            <a:off x="7402801" y="4074784"/>
            <a:ext cx="3776415" cy="2054306"/>
          </a:xfrm>
        </p:spPr>
        <p:txBody>
          <a:bodyPr anchor="t">
            <a:normAutofit/>
          </a:bodyPr>
          <a:lstStyle/>
          <a:p>
            <a:pPr algn="l"/>
            <a:r>
              <a:rPr lang="es-ES" sz="2200" dirty="0">
                <a:solidFill>
                  <a:schemeClr val="tx2">
                    <a:alpha val="80000"/>
                  </a:schemeClr>
                </a:solidFill>
              </a:rPr>
              <a:t>Presentado por José Molero (UCM-FEI)</a:t>
            </a:r>
          </a:p>
          <a:p>
            <a:pPr algn="l"/>
            <a:r>
              <a:rPr lang="es-ES" sz="2200" dirty="0">
                <a:solidFill>
                  <a:schemeClr val="tx2">
                    <a:alpha val="80000"/>
                  </a:schemeClr>
                </a:solidFill>
              </a:rPr>
              <a:t>INDI+I CLUB MADRID</a:t>
            </a:r>
          </a:p>
          <a:p>
            <a:pPr algn="l"/>
            <a:r>
              <a:rPr lang="es-ES" sz="2200" dirty="0">
                <a:solidFill>
                  <a:schemeClr val="tx2">
                    <a:alpha val="80000"/>
                  </a:schemeClr>
                </a:solidFill>
              </a:rPr>
              <a:t>14 Enero de 2021</a:t>
            </a:r>
          </a:p>
        </p:txBody>
      </p:sp>
      <p:pic>
        <p:nvPicPr>
          <p:cNvPr id="5" name="Picture 4">
            <a:extLst>
              <a:ext uri="{FF2B5EF4-FFF2-40B4-BE49-F238E27FC236}">
                <a16:creationId xmlns:a16="http://schemas.microsoft.com/office/drawing/2014/main" id="{B2727879-3C29-4361-AA95-821F157263D0}"/>
              </a:ext>
            </a:extLst>
          </p:cNvPr>
          <p:cNvPicPr>
            <a:picLocks noChangeAspect="1"/>
          </p:cNvPicPr>
          <p:nvPr/>
        </p:nvPicPr>
        <p:blipFill rotWithShape="1">
          <a:blip r:embed="rId2"/>
          <a:srcRect r="1357"/>
          <a:stretch/>
        </p:blipFill>
        <p:spPr>
          <a:xfrm>
            <a:off x="874838" y="567942"/>
            <a:ext cx="5858996" cy="5716862"/>
          </a:xfrm>
          <a:prstGeom prst="rect">
            <a:avLst/>
          </a:prstGeom>
        </p:spPr>
      </p:pic>
    </p:spTree>
    <p:extLst>
      <p:ext uri="{BB962C8B-B14F-4D97-AF65-F5344CB8AC3E}">
        <p14:creationId xmlns:p14="http://schemas.microsoft.com/office/powerpoint/2010/main" val="289243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C37E7-7B05-4032-BDDF-76FE2838AF6A}"/>
              </a:ext>
            </a:extLst>
          </p:cNvPr>
          <p:cNvSpPr>
            <a:spLocks noGrp="1"/>
          </p:cNvSpPr>
          <p:nvPr>
            <p:ph type="title"/>
          </p:nvPr>
        </p:nvSpPr>
        <p:spPr>
          <a:xfrm>
            <a:off x="838200" y="557191"/>
            <a:ext cx="4388405" cy="5580556"/>
          </a:xfrm>
        </p:spPr>
        <p:txBody>
          <a:bodyPr anchor="ctr">
            <a:normAutofit/>
          </a:bodyPr>
          <a:lstStyle/>
          <a:p>
            <a:r>
              <a:rPr lang="es-ES" sz="3600">
                <a:solidFill>
                  <a:schemeClr val="tx2"/>
                </a:solidFill>
              </a:rPr>
              <a:t>GUION</a:t>
            </a:r>
          </a:p>
        </p:txBody>
      </p:sp>
      <p:graphicFrame>
        <p:nvGraphicFramePr>
          <p:cNvPr id="5" name="Marcador de contenido 2">
            <a:extLst>
              <a:ext uri="{FF2B5EF4-FFF2-40B4-BE49-F238E27FC236}">
                <a16:creationId xmlns:a16="http://schemas.microsoft.com/office/drawing/2014/main" id="{A9542CE6-E19C-426D-9DE3-0D24C4A144A8}"/>
              </a:ext>
            </a:extLst>
          </p:cNvPr>
          <p:cNvGraphicFramePr>
            <a:graphicFrameLocks noGrp="1"/>
          </p:cNvGraphicFramePr>
          <p:nvPr>
            <p:ph idx="1"/>
            <p:extLst>
              <p:ext uri="{D42A27DB-BD31-4B8C-83A1-F6EECF244321}">
                <p14:modId xmlns:p14="http://schemas.microsoft.com/office/powerpoint/2010/main" val="2939607886"/>
              </p:ext>
            </p:extLst>
          </p:nvPr>
        </p:nvGraphicFramePr>
        <p:xfrm>
          <a:off x="5638800" y="304800"/>
          <a:ext cx="5715000" cy="587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04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3A3D5F1-529A-4E4A-BB82-54FDA740F09A}"/>
              </a:ext>
            </a:extLst>
          </p:cNvPr>
          <p:cNvSpPr>
            <a:spLocks noGrp="1"/>
          </p:cNvSpPr>
          <p:nvPr>
            <p:ph type="title"/>
          </p:nvPr>
        </p:nvSpPr>
        <p:spPr>
          <a:xfrm>
            <a:off x="838200" y="1200647"/>
            <a:ext cx="10515600" cy="4121834"/>
          </a:xfrm>
        </p:spPr>
        <p:txBody>
          <a:bodyPr>
            <a:normAutofit/>
          </a:bodyPr>
          <a:lstStyle/>
          <a:p>
            <a:pPr marL="342900" lvl="0" indent="-342900">
              <a:lnSpc>
                <a:spcPct val="200000"/>
              </a:lnSpc>
            </a:pPr>
            <a:r>
              <a:rPr lang="es-E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 contexto:</a:t>
            </a:r>
            <a:br>
              <a:rPr lang="es-E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Los cambios habidos en el siglo XXI</a:t>
            </a:r>
            <a:br>
              <a:rPr lang="es-E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evolución de los conceptos y prácticas de las políticas de innovación</a:t>
            </a:r>
            <a:endParaRPr lang="es-E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015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14DDAD-A15E-4DE0-835C-D43F870FE7B9}"/>
              </a:ext>
            </a:extLst>
          </p:cNvPr>
          <p:cNvSpPr>
            <a:spLocks noGrp="1"/>
          </p:cNvSpPr>
          <p:nvPr>
            <p:ph type="title"/>
          </p:nvPr>
        </p:nvSpPr>
        <p:spPr>
          <a:xfrm>
            <a:off x="677334" y="609599"/>
            <a:ext cx="8596668" cy="5141843"/>
          </a:xfrm>
        </p:spPr>
        <p:txBody>
          <a:bodyPr>
            <a:noAutofit/>
          </a:bodyPr>
          <a:lstStyle/>
          <a:p>
            <a:pPr marL="742950" lvl="1" indent="-285750">
              <a:lnSpc>
                <a:spcPct val="200000"/>
              </a:lnSpc>
            </a:pP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¿Por qué se plantea el tema? ¿Cuál debe ser el papel de la innovación ante el desafío de un desarrollo sostenible e inclusivo? ¿Estamos ante una nueva teoría del desarrollo?</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¿Qué es la innovación? Según se entienda se derivan políticas distintas.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La innovación en el sentido amplio que le dio Schumpeter.</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Las políticas de innovación y otras que influyen en la innovación (</a:t>
            </a:r>
            <a:r>
              <a:rPr lang="es-ES" sz="2400" dirty="0" err="1">
                <a:effectLst/>
                <a:latin typeface="Times New Roman" panose="02020603050405020304" pitchFamily="18" charset="0"/>
                <a:ea typeface="Calibri" panose="020F0502020204030204" pitchFamily="34" charset="0"/>
                <a:cs typeface="Times New Roman" panose="02020603050405020304" pitchFamily="18" charset="0"/>
              </a:rPr>
              <a:t>v.g</a:t>
            </a: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 políticas sectoriales, política industrial, </a:t>
            </a:r>
            <a:r>
              <a:rPr lang="es-ES" sz="24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p>
        </p:txBody>
      </p:sp>
    </p:spTree>
    <p:extLst>
      <p:ext uri="{BB962C8B-B14F-4D97-AF65-F5344CB8AC3E}">
        <p14:creationId xmlns:p14="http://schemas.microsoft.com/office/powerpoint/2010/main" val="421912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83BDAE-CF62-453F-ABAB-6AC746BBF0A3}"/>
              </a:ext>
            </a:extLst>
          </p:cNvPr>
          <p:cNvSpPr>
            <a:spLocks noGrp="1"/>
          </p:cNvSpPr>
          <p:nvPr>
            <p:ph type="title"/>
          </p:nvPr>
        </p:nvSpPr>
        <p:spPr>
          <a:xfrm>
            <a:off x="677333" y="609599"/>
            <a:ext cx="9142527" cy="5989984"/>
          </a:xfrm>
        </p:spPr>
        <p:txBody>
          <a:bodyPr>
            <a:noAutofit/>
          </a:bodyPr>
          <a:lstStyle/>
          <a:p>
            <a:pPr marL="742950" lvl="1" indent="-285750">
              <a:lnSpc>
                <a:spcPct val="200000"/>
              </a:lnSpc>
            </a:pP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El concepto de misión en el nuevo planteamiento</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Nueva forma de justificar y orientar las políticas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La importancia de la demanda. Los nichos de mercado esenciales para la gestión: la importancia del manejo estratégico de los nichos de mercado.</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La nueva era: la necesidad de modificar los regímenes socio técnicos ( o los paradigmas técnico-económicos; varias formulaciones)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p>
        </p:txBody>
      </p:sp>
    </p:spTree>
    <p:extLst>
      <p:ext uri="{BB962C8B-B14F-4D97-AF65-F5344CB8AC3E}">
        <p14:creationId xmlns:p14="http://schemas.microsoft.com/office/powerpoint/2010/main" val="108116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BCD51A-688A-4860-879C-F66F4C544551}"/>
              </a:ext>
            </a:extLst>
          </p:cNvPr>
          <p:cNvSpPr>
            <a:spLocks noGrp="1"/>
          </p:cNvSpPr>
          <p:nvPr>
            <p:ph type="title"/>
          </p:nvPr>
        </p:nvSpPr>
        <p:spPr>
          <a:xfrm>
            <a:off x="490331" y="424071"/>
            <a:ext cx="9660834" cy="6016486"/>
          </a:xfrm>
        </p:spPr>
        <p:txBody>
          <a:bodyPr>
            <a:noAutofit/>
          </a:bodyPr>
          <a:lstStyle/>
          <a:p>
            <a:pPr marL="742950" lvl="1" indent="-285750">
              <a:lnSpc>
                <a:spcPct val="200000"/>
              </a:lnSpc>
              <a:spcAft>
                <a:spcPts val="800"/>
              </a:spcAft>
            </a:pP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En el manejo del cambio hay que combinar la gestión de las tecnologías (no solo las nuevas, pues existe una amalgama junto con otras no tan nuevas) con los aspectos complementarios económicos, sociales y políticos.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 La gestión estratégica del cambio: Como se articulan: figura básica</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La gestión de políticas heterogéneas junto a las de innovación: referencia al texto de </a:t>
            </a:r>
            <a:r>
              <a:rPr lang="es-ES" sz="2400" dirty="0" err="1">
                <a:effectLst/>
                <a:latin typeface="Times New Roman" panose="02020603050405020304" pitchFamily="18" charset="0"/>
                <a:ea typeface="Calibri" panose="020F0502020204030204" pitchFamily="34" charset="0"/>
                <a:cs typeface="Times New Roman" panose="02020603050405020304" pitchFamily="18" charset="0"/>
              </a:rPr>
              <a:t>Edler</a:t>
            </a: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 en el WEBINAR de Diciembre (</a:t>
            </a:r>
            <a:r>
              <a:rPr lang="es-ES" sz="2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https://www.youtube.com/watch?v=e2XqzLYcK-Q&amp;t=4s</a:t>
            </a: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120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C61A2-851E-4D5D-B759-6AF6784931DD}"/>
              </a:ext>
            </a:extLst>
          </p:cNvPr>
          <p:cNvSpPr>
            <a:spLocks noGrp="1"/>
          </p:cNvSpPr>
          <p:nvPr>
            <p:ph type="title"/>
          </p:nvPr>
        </p:nvSpPr>
        <p:spPr>
          <a:xfrm>
            <a:off x="677334" y="609599"/>
            <a:ext cx="9526840" cy="5751443"/>
          </a:xfrm>
        </p:spPr>
        <p:txBody>
          <a:bodyPr>
            <a:normAutofit/>
          </a:bodyPr>
          <a:lstStyle/>
          <a:p>
            <a:pPr marL="342900" lvl="0" indent="-342900">
              <a:lnSpc>
                <a:spcPct val="200000"/>
              </a:lnSpc>
              <a:buFont typeface="Arial" panose="020B0604020202020204" pitchFamily="34" charset="0"/>
              <a:buChar char="•"/>
            </a:pP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Recomendaciones:</a:t>
            </a:r>
            <a:br>
              <a:rPr lang="es-E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Estableces “direcciones” en las políticas: los objetivos estratégicos</a:t>
            </a:r>
            <a:br>
              <a:rPr lang="es-E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Aprovechar las oportunidades de las nuevas tecnologías</a:t>
            </a:r>
            <a:br>
              <a:rPr lang="es-E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Movilizar muchos actores en múltiples contextos</a:t>
            </a:r>
            <a:br>
              <a:rPr lang="es-E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Visión “holística”.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Strategic</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Innovation</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Managemebt</a:t>
            </a:r>
            <a:br>
              <a:rPr lang="es-E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Mejorar la gobernanza de las políticas: v-g la coordinación</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lang="es-ES" sz="2400" dirty="0"/>
          </a:p>
        </p:txBody>
      </p:sp>
    </p:spTree>
    <p:extLst>
      <p:ext uri="{BB962C8B-B14F-4D97-AF65-F5344CB8AC3E}">
        <p14:creationId xmlns:p14="http://schemas.microsoft.com/office/powerpoint/2010/main" val="349825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E586F46F-BD94-4C4B-948B-665E0FE48158}"/>
              </a:ext>
            </a:extLst>
          </p:cNvPr>
          <p:cNvPicPr>
            <a:picLocks noChangeAspect="1"/>
          </p:cNvPicPr>
          <p:nvPr/>
        </p:nvPicPr>
        <p:blipFill>
          <a:blip r:embed="rId2"/>
          <a:stretch>
            <a:fillRect/>
          </a:stretch>
        </p:blipFill>
        <p:spPr>
          <a:xfrm>
            <a:off x="1744021" y="1131993"/>
            <a:ext cx="7413173" cy="5254413"/>
          </a:xfrm>
          <a:prstGeom prst="rect">
            <a:avLst/>
          </a:prstGeom>
        </p:spPr>
      </p:pic>
    </p:spTree>
    <p:extLst>
      <p:ext uri="{BB962C8B-B14F-4D97-AF65-F5344CB8AC3E}">
        <p14:creationId xmlns:p14="http://schemas.microsoft.com/office/powerpoint/2010/main" val="365295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8F1B2-CCD8-4A1A-A07D-BCB7116A8CCC}"/>
              </a:ext>
            </a:extLst>
          </p:cNvPr>
          <p:cNvSpPr>
            <a:spLocks noGrp="1"/>
          </p:cNvSpPr>
          <p:nvPr>
            <p:ph type="title"/>
          </p:nvPr>
        </p:nvSpPr>
        <p:spPr>
          <a:xfrm>
            <a:off x="677334" y="609600"/>
            <a:ext cx="8596668" cy="5228492"/>
          </a:xfrm>
        </p:spPr>
        <p:txBody>
          <a:bodyPr/>
          <a:lstStyle/>
          <a:p>
            <a:pPr algn="ctr"/>
            <a:br>
              <a:rPr lang="es-ES" dirty="0">
                <a:solidFill>
                  <a:schemeClr val="tx1"/>
                </a:solidFill>
              </a:rPr>
            </a:br>
            <a:br>
              <a:rPr lang="es-ES" dirty="0">
                <a:solidFill>
                  <a:schemeClr val="tx1"/>
                </a:solidFill>
              </a:rPr>
            </a:br>
            <a:br>
              <a:rPr lang="es-ES" dirty="0">
                <a:solidFill>
                  <a:schemeClr val="tx1"/>
                </a:solidFill>
              </a:rPr>
            </a:br>
            <a:br>
              <a:rPr lang="es-ES" dirty="0">
                <a:solidFill>
                  <a:schemeClr val="tx1"/>
                </a:solidFill>
              </a:rPr>
            </a:br>
            <a:r>
              <a:rPr lang="es-ES" dirty="0">
                <a:solidFill>
                  <a:schemeClr val="tx1"/>
                </a:solidFill>
              </a:rPr>
              <a:t>MUCHAS GRACIAS</a:t>
            </a:r>
          </a:p>
        </p:txBody>
      </p:sp>
    </p:spTree>
    <p:extLst>
      <p:ext uri="{BB962C8B-B14F-4D97-AF65-F5344CB8AC3E}">
        <p14:creationId xmlns:p14="http://schemas.microsoft.com/office/powerpoint/2010/main" val="259640502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367</Words>
  <Application>Microsoft Office PowerPoint</Application>
  <PresentationFormat>Panorámica</PresentationFormat>
  <Paragraphs>15</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Times New Roman</vt:lpstr>
      <vt:lpstr>Trebuchet MS</vt:lpstr>
      <vt:lpstr>Wingdings 3</vt:lpstr>
      <vt:lpstr>Faceta</vt:lpstr>
      <vt:lpstr>“MOBILIZING INNOVATION FOR SUSTAINABILITY TRANSITION”  Jan Fagerberg</vt:lpstr>
      <vt:lpstr>GUION</vt:lpstr>
      <vt:lpstr>El contexto: Los cambios habidos en el siglo XXI La evolución de los conceptos y prácticas de las políticas de innovación</vt:lpstr>
      <vt:lpstr>¿Por qué se plantea el tema? ¿Cuál debe ser el papel de la innovación ante el desafío de un desarrollo sostenible e inclusivo? ¿Estamos ante una nueva teoría del desarrollo? ¿Qué es la innovación? Según se entienda se derivan políticas distintas.  La innovación en el sentido amplio que le dio Schumpeter. Las políticas de innovación y otras que influyen en la innovación (v.g políticas sectoriales, política industrial, etc) </vt:lpstr>
      <vt:lpstr>El concepto de misión en el nuevo planteamiento Nueva forma de justificar y orientar las políticas La importancia de la demanda. Los nichos de mercado esenciales para la gestión: la importancia del manejo estratégico de los nichos de mercado. La nueva era: la necesidad de modificar los regímenes socio técnicos ( o los paradigmas técnico-económicos; varias formulaciones) </vt:lpstr>
      <vt:lpstr>En el manejo del cambio hay que combinar la gestión de las tecnologías (no solo las nuevas, pues existe una amalgama junto con otras no tan nuevas) con los aspectos complementarios económicos, sociales y políticos.  La gestión estratégica del cambio: Como se articulan: figura básica La gestión de políticas heterogéneas junto a las de innovación: referencia al texto de Edler en el WEBINAR de Diciembre (https://www.youtube.com/watch?v=e2XqzLYcK-Q&amp;t=4s)  </vt:lpstr>
      <vt:lpstr>Recomendaciones: Estableces “direcciones” en las políticas: los objetivos estratégicos Aprovechar las oportunidades de las nuevas tecnologías Movilizar muchos actores en múltiples contextos Visión “holística”. Strategic Innovation Managemebt Mejorar la gobernanza de las políticas: v-g la coordinación </vt:lpstr>
      <vt:lpstr>Presentación de PowerPoint</vt:lpstr>
      <vt:lpstr>    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“MOBILIZING INNOVATION FOR SUSTAINABILITY TRANSITION”  Jan Fagerberg</dc:title>
  <dc:creator>JOSE MOLERO ZAYAS</dc:creator>
  <cp:lastModifiedBy>JOSE MOLERO ZAYAS</cp:lastModifiedBy>
  <cp:revision>4</cp:revision>
  <dcterms:created xsi:type="dcterms:W3CDTF">2021-01-13T11:11:52Z</dcterms:created>
  <dcterms:modified xsi:type="dcterms:W3CDTF">2021-01-13T11:27:46Z</dcterms:modified>
</cp:coreProperties>
</file>