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2" r:id="rId4"/>
    <p:sldId id="261" r:id="rId5"/>
    <p:sldId id="258" r:id="rId6"/>
    <p:sldId id="263" r:id="rId7"/>
    <p:sldId id="264" r:id="rId8"/>
    <p:sldId id="266" r:id="rId9"/>
    <p:sldId id="268" r:id="rId10"/>
    <p:sldId id="271" r:id="rId11"/>
    <p:sldId id="270" r:id="rId12"/>
    <p:sldId id="267" r:id="rId13"/>
    <p:sldId id="269" r:id="rId14"/>
    <p:sldId id="274" r:id="rId15"/>
    <p:sldId id="272" r:id="rId16"/>
    <p:sldId id="275" r:id="rId17"/>
    <p:sldId id="273" r:id="rId18"/>
    <p:sldId id="259" r:id="rId19"/>
    <p:sldId id="260" r:id="rId20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8F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37"/>
  </p:normalViewPr>
  <p:slideViewPr>
    <p:cSldViewPr snapToGrid="0" snapToObjects="1">
      <p:cViewPr varScale="1">
        <p:scale>
          <a:sx n="109" d="100"/>
          <a:sy n="109" d="100"/>
        </p:scale>
        <p:origin x="172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EE8E1-4698-4EDD-BE5B-FB618389F313}" type="datetimeFigureOut">
              <a:rPr lang="ca-ES" smtClean="0"/>
              <a:pPr/>
              <a:t>23/1/23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52A31-EB5F-42C0-A854-B94E5D10019B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12572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52A31-EB5F-42C0-A854-B94E5D10019B}" type="slidenum">
              <a:rPr lang="ca-ES" smtClean="0"/>
              <a:pPr/>
              <a:t>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64907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518A5-F895-E244-BAB4-985FE955AD44}" type="datetimeFigureOut">
              <a:rPr lang="es-ES" smtClean="0"/>
              <a:pPr/>
              <a:t>23/1/23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4F6D-5322-564B-ABA4-9AF8AE1183D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0092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518A5-F895-E244-BAB4-985FE955AD44}" type="datetimeFigureOut">
              <a:rPr lang="es-ES" smtClean="0"/>
              <a:pPr/>
              <a:t>23/1/23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4F6D-5322-564B-ABA4-9AF8AE1183D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8573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518A5-F895-E244-BAB4-985FE955AD44}" type="datetimeFigureOut">
              <a:rPr lang="es-ES" smtClean="0"/>
              <a:pPr/>
              <a:t>23/1/23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4F6D-5322-564B-ABA4-9AF8AE1183D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952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518A5-F895-E244-BAB4-985FE955AD44}" type="datetimeFigureOut">
              <a:rPr lang="es-ES" smtClean="0"/>
              <a:pPr/>
              <a:t>23/1/23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4F6D-5322-564B-ABA4-9AF8AE1183D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6324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518A5-F895-E244-BAB4-985FE955AD44}" type="datetimeFigureOut">
              <a:rPr lang="es-ES" smtClean="0"/>
              <a:pPr/>
              <a:t>23/1/23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4F6D-5322-564B-ABA4-9AF8AE1183D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4321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518A5-F895-E244-BAB4-985FE955AD44}" type="datetimeFigureOut">
              <a:rPr lang="es-ES" smtClean="0"/>
              <a:pPr/>
              <a:t>23/1/23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4F6D-5322-564B-ABA4-9AF8AE1183D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6653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518A5-F895-E244-BAB4-985FE955AD44}" type="datetimeFigureOut">
              <a:rPr lang="es-ES" smtClean="0"/>
              <a:pPr/>
              <a:t>23/1/23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4F6D-5322-564B-ABA4-9AF8AE1183D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697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518A5-F895-E244-BAB4-985FE955AD44}" type="datetimeFigureOut">
              <a:rPr lang="es-ES" smtClean="0"/>
              <a:pPr/>
              <a:t>23/1/23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4F6D-5322-564B-ABA4-9AF8AE1183D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7634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518A5-F895-E244-BAB4-985FE955AD44}" type="datetimeFigureOut">
              <a:rPr lang="es-ES" smtClean="0"/>
              <a:pPr/>
              <a:t>23/1/23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4F6D-5322-564B-ABA4-9AF8AE1183D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506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518A5-F895-E244-BAB4-985FE955AD44}" type="datetimeFigureOut">
              <a:rPr lang="es-ES" smtClean="0"/>
              <a:pPr/>
              <a:t>23/1/23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4F6D-5322-564B-ABA4-9AF8AE1183D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4406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518A5-F895-E244-BAB4-985FE955AD44}" type="datetimeFigureOut">
              <a:rPr lang="es-ES" smtClean="0"/>
              <a:pPr/>
              <a:t>23/1/23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4F6D-5322-564B-ABA4-9AF8AE1183D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915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518A5-F895-E244-BAB4-985FE955AD44}" type="datetimeFigureOut">
              <a:rPr lang="es-ES" smtClean="0"/>
              <a:pPr/>
              <a:t>23/1/23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24F6D-5322-564B-ABA4-9AF8AE1183D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8765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7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4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683568" y="3789040"/>
            <a:ext cx="1296144" cy="43204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b="1">
                <a:solidFill>
                  <a:schemeClr val="bg1"/>
                </a:solidFill>
              </a:rPr>
              <a:t>LECTOR/A: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1" name="Rectangle 2"/>
          <p:cNvSpPr txBox="1">
            <a:spLocks/>
          </p:cNvSpPr>
          <p:nvPr/>
        </p:nvSpPr>
        <p:spPr bwMode="auto">
          <a:xfrm>
            <a:off x="615439" y="3789040"/>
            <a:ext cx="489742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ES" sz="16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endParaRPr lang="es-ES" sz="16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endParaRPr lang="es-ES" sz="16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sz="16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1600" b="1" dirty="0">
                <a:solidFill>
                  <a:schemeClr val="bg1">
                    <a:lumMod val="50000"/>
                  </a:schemeClr>
                </a:solidFill>
              </a:rPr>
              <a:t>Santiago M. López</a:t>
            </a:r>
            <a:endParaRPr lang="es-ES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Junta directiva FEI  // Director del Instituto ECYT (U. Salamanca)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s-ES" sz="1200" dirty="0">
              <a:solidFill>
                <a:srgbClr val="8080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20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</a:t>
            </a:r>
            <a:r>
              <a:rPr lang="es-ES" sz="1200" dirty="0" err="1"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twitter.com</a:t>
            </a:r>
            <a:r>
              <a:rPr lang="es-ES" sz="120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/FOROINNOVADORAS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20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</a:t>
            </a:r>
            <a:r>
              <a:rPr lang="es-ES" sz="1200" dirty="0" err="1"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ecyt.usal.es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br>
              <a:rPr lang="es-ES" sz="2000" dirty="0"/>
            </a:b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2664069"/>
          </a:xfrm>
          <a:prstGeom prst="rect">
            <a:avLst/>
          </a:prstGeom>
        </p:spPr>
      </p:pic>
      <p:sp>
        <p:nvSpPr>
          <p:cNvPr id="8" name="Rectangle 2"/>
          <p:cNvSpPr txBox="1">
            <a:spLocks/>
          </p:cNvSpPr>
          <p:nvPr/>
        </p:nvSpPr>
        <p:spPr bwMode="auto">
          <a:xfrm>
            <a:off x="0" y="2276872"/>
            <a:ext cx="9221378" cy="86409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a-E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SESIÓN DEL CLUB DE LECTURA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Madrid</a:t>
            </a:r>
            <a:r>
              <a:rPr kumimoji="0" lang="es-ES" sz="160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s-ES" sz="1600" i="0" u="none" strike="noStrike" kern="1200" cap="none" spc="0" normalizeH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s-E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24</a:t>
            </a:r>
            <a:r>
              <a:rPr kumimoji="0" lang="es-ES" sz="1600" i="0" u="none" strike="noStrike" kern="1200" cap="none" spc="0" normalizeH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lang="es-E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enero</a:t>
            </a:r>
            <a:r>
              <a:rPr kumimoji="0" lang="es-ES" sz="1600" i="0" u="none" strike="noStrike" kern="1200" cap="none" spc="0" normalizeH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2023</a:t>
            </a:r>
            <a:endParaRPr kumimoji="0" lang="es-ES" sz="16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C:\Users\Fahd Milena\Downloads\unnamed.png"/>
          <p:cNvPicPr>
            <a:picLocks noChangeAspect="1" noChangeArrowheads="1"/>
          </p:cNvPicPr>
          <p:nvPr/>
        </p:nvPicPr>
        <p:blipFill>
          <a:blip r:embed="rId4"/>
          <a:srcRect r="61221"/>
          <a:stretch>
            <a:fillRect/>
          </a:stretch>
        </p:blipFill>
        <p:spPr bwMode="auto">
          <a:xfrm>
            <a:off x="3152494" y="5692571"/>
            <a:ext cx="1518116" cy="782955"/>
          </a:xfrm>
          <a:prstGeom prst="rect">
            <a:avLst/>
          </a:prstGeom>
          <a:noFill/>
        </p:spPr>
      </p:pic>
      <p:pic>
        <p:nvPicPr>
          <p:cNvPr id="1032" name="Picture 8" descr="Foro Empresas Innovadoras">
            <a:extLst>
              <a:ext uri="{FF2B5EF4-FFF2-40B4-BE49-F238E27FC236}">
                <a16:creationId xmlns:a16="http://schemas.microsoft.com/office/drawing/2014/main" id="{BB5F6D6E-5CBF-2215-6F5F-996FA6348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638" y="5828764"/>
            <a:ext cx="872355" cy="48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Una captura de pantalla de un celular con texto e imagen&#10;&#10;Descripción generada automáticamente con confianza media">
            <a:extLst>
              <a:ext uri="{FF2B5EF4-FFF2-40B4-BE49-F238E27FC236}">
                <a16:creationId xmlns:a16="http://schemas.microsoft.com/office/drawing/2014/main" id="{FEFC8502-3E07-9305-9E6E-27A8244FE9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119" y="3392912"/>
            <a:ext cx="1921373" cy="2931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Instituto de Estudios de la Ciencia y la Tecnología">
            <a:extLst>
              <a:ext uri="{FF2B5EF4-FFF2-40B4-BE49-F238E27FC236}">
                <a16:creationId xmlns:a16="http://schemas.microsoft.com/office/drawing/2014/main" id="{DB280028-F618-E4F4-CE92-55FC99AE2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648" y="4869844"/>
            <a:ext cx="1287923" cy="73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861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9 CuadroTexto"/>
          <p:cNvSpPr txBox="1">
            <a:spLocks noChangeArrowheads="1"/>
          </p:cNvSpPr>
          <p:nvPr/>
        </p:nvSpPr>
        <p:spPr>
          <a:xfrm>
            <a:off x="395536" y="1586328"/>
            <a:ext cx="8229600" cy="4133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indent="0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s-E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534988" algn="l" eaLnBrk="1" hangingPunct="1"/>
            <a:r>
              <a:rPr lang="ca-ES" sz="2000" b="1" dirty="0">
                <a:solidFill>
                  <a:schemeClr val="bg1"/>
                </a:solidFill>
              </a:rPr>
              <a:t>IDEAS PRINCIPALES</a:t>
            </a:r>
            <a:endParaRPr lang="es-ES" sz="2000" b="1" dirty="0">
              <a:solidFill>
                <a:schemeClr val="bg1"/>
              </a:solidFill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539552" y="1440635"/>
            <a:ext cx="8064896" cy="0"/>
          </a:xfrm>
          <a:prstGeom prst="line">
            <a:avLst/>
          </a:prstGeom>
          <a:ln>
            <a:solidFill>
              <a:srgbClr val="3A8F9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122845"/>
            <a:ext cx="688757" cy="42353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409" y="5982326"/>
            <a:ext cx="610727" cy="70349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7E6EF37-AA00-6F7B-6364-BE02611E9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405" y="1683821"/>
            <a:ext cx="6863862" cy="427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43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9 CuadroTexto"/>
          <p:cNvSpPr txBox="1">
            <a:spLocks noChangeArrowheads="1"/>
          </p:cNvSpPr>
          <p:nvPr/>
        </p:nvSpPr>
        <p:spPr>
          <a:xfrm>
            <a:off x="395536" y="1586328"/>
            <a:ext cx="8229600" cy="4133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indent="0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s-E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534988" algn="l" eaLnBrk="1" hangingPunct="1"/>
            <a:r>
              <a:rPr lang="ca-ES" sz="2000" b="1" dirty="0">
                <a:solidFill>
                  <a:schemeClr val="bg1"/>
                </a:solidFill>
              </a:rPr>
              <a:t>IDEAS PRINCIPALES</a:t>
            </a:r>
            <a:endParaRPr lang="es-ES" sz="2000" b="1" dirty="0">
              <a:solidFill>
                <a:schemeClr val="bg1"/>
              </a:solidFill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539552" y="1440635"/>
            <a:ext cx="8064896" cy="0"/>
          </a:xfrm>
          <a:prstGeom prst="line">
            <a:avLst/>
          </a:prstGeom>
          <a:ln>
            <a:solidFill>
              <a:srgbClr val="3A8F9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122845"/>
            <a:ext cx="688757" cy="42353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409" y="5982326"/>
            <a:ext cx="610727" cy="70349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0F4E50F-62C2-04D2-9352-E744830D3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260" y="1952578"/>
            <a:ext cx="6134198" cy="412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41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9 CuadroTexto"/>
          <p:cNvSpPr txBox="1">
            <a:spLocks noChangeArrowheads="1"/>
          </p:cNvSpPr>
          <p:nvPr/>
        </p:nvSpPr>
        <p:spPr>
          <a:xfrm>
            <a:off x="395536" y="1586328"/>
            <a:ext cx="8229600" cy="4133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indent="0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s-E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534988" algn="l" eaLnBrk="1" hangingPunct="1"/>
            <a:r>
              <a:rPr lang="ca-ES" sz="2000" b="1" dirty="0">
                <a:solidFill>
                  <a:schemeClr val="bg1"/>
                </a:solidFill>
              </a:rPr>
              <a:t>IDEAS PRINCIPALES</a:t>
            </a:r>
            <a:endParaRPr lang="es-ES" sz="2000" b="1" dirty="0">
              <a:solidFill>
                <a:schemeClr val="bg1"/>
              </a:solidFill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539552" y="1440635"/>
            <a:ext cx="8064896" cy="0"/>
          </a:xfrm>
          <a:prstGeom prst="line">
            <a:avLst/>
          </a:prstGeom>
          <a:ln>
            <a:solidFill>
              <a:srgbClr val="3A8F9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122845"/>
            <a:ext cx="688757" cy="42353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409" y="5982326"/>
            <a:ext cx="610727" cy="70349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CE32A3F-ECD4-BC44-DD21-A1102F3AC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5384" y="1549059"/>
            <a:ext cx="6077487" cy="504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09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9 CuadroTexto"/>
          <p:cNvSpPr txBox="1">
            <a:spLocks noChangeArrowheads="1"/>
          </p:cNvSpPr>
          <p:nvPr/>
        </p:nvSpPr>
        <p:spPr>
          <a:xfrm>
            <a:off x="395536" y="1586328"/>
            <a:ext cx="8229600" cy="4133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indent="0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s-E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534988" algn="l" eaLnBrk="1" hangingPunct="1"/>
            <a:r>
              <a:rPr lang="ca-ES" sz="2000" b="1" dirty="0">
                <a:solidFill>
                  <a:schemeClr val="bg1"/>
                </a:solidFill>
              </a:rPr>
              <a:t>IDEAS PRINCIPALES</a:t>
            </a:r>
            <a:endParaRPr lang="es-ES" sz="2000" b="1" dirty="0">
              <a:solidFill>
                <a:schemeClr val="bg1"/>
              </a:solidFill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539552" y="1440635"/>
            <a:ext cx="8064896" cy="0"/>
          </a:xfrm>
          <a:prstGeom prst="line">
            <a:avLst/>
          </a:prstGeom>
          <a:ln>
            <a:solidFill>
              <a:srgbClr val="3A8F9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122845"/>
            <a:ext cx="688757" cy="42353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409" y="5982326"/>
            <a:ext cx="610727" cy="70349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000F3C0-DC75-E2DD-E4B0-A3B9D1662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4896" y="1802160"/>
            <a:ext cx="6152927" cy="418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77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9 CuadroTexto"/>
          <p:cNvSpPr txBox="1">
            <a:spLocks noChangeArrowheads="1"/>
          </p:cNvSpPr>
          <p:nvPr/>
        </p:nvSpPr>
        <p:spPr>
          <a:xfrm>
            <a:off x="395536" y="1586328"/>
            <a:ext cx="8229600" cy="4133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indent="0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s-E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534988" algn="l" eaLnBrk="1" hangingPunct="1"/>
            <a:r>
              <a:rPr lang="ca-ES" sz="2000" b="1" dirty="0">
                <a:solidFill>
                  <a:schemeClr val="bg1"/>
                </a:solidFill>
              </a:rPr>
              <a:t>IDEAS PRINCIPALES</a:t>
            </a:r>
            <a:endParaRPr lang="es-ES" sz="2000" b="1" dirty="0">
              <a:solidFill>
                <a:schemeClr val="bg1"/>
              </a:solidFill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539552" y="1440635"/>
            <a:ext cx="8064896" cy="0"/>
          </a:xfrm>
          <a:prstGeom prst="line">
            <a:avLst/>
          </a:prstGeom>
          <a:ln>
            <a:solidFill>
              <a:srgbClr val="3A8F9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122845"/>
            <a:ext cx="688757" cy="42353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409" y="5982326"/>
            <a:ext cx="610727" cy="70349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FB98AE6-9227-FB5F-1F33-9F627900FD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990" y="1746433"/>
            <a:ext cx="6066692" cy="453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05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9 CuadroTexto"/>
          <p:cNvSpPr txBox="1">
            <a:spLocks noChangeArrowheads="1"/>
          </p:cNvSpPr>
          <p:nvPr/>
        </p:nvSpPr>
        <p:spPr>
          <a:xfrm>
            <a:off x="395536" y="1586328"/>
            <a:ext cx="8229600" cy="4133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indent="0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s-E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534988" algn="l" eaLnBrk="1" hangingPunct="1"/>
            <a:r>
              <a:rPr lang="ca-ES" sz="2000" b="1" dirty="0">
                <a:solidFill>
                  <a:schemeClr val="bg1"/>
                </a:solidFill>
              </a:rPr>
              <a:t>IDEAS PRINCIPALES</a:t>
            </a:r>
            <a:endParaRPr lang="es-ES" sz="2000" b="1" dirty="0">
              <a:solidFill>
                <a:schemeClr val="bg1"/>
              </a:solidFill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539552" y="1440635"/>
            <a:ext cx="8064896" cy="0"/>
          </a:xfrm>
          <a:prstGeom prst="line">
            <a:avLst/>
          </a:prstGeom>
          <a:ln>
            <a:solidFill>
              <a:srgbClr val="3A8F9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122845"/>
            <a:ext cx="688757" cy="42353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409" y="5982326"/>
            <a:ext cx="610727" cy="70349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28432ED-0343-822F-93C6-84B9B42282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0782" y="1535152"/>
            <a:ext cx="6301154" cy="501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38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9 CuadroTexto"/>
          <p:cNvSpPr txBox="1">
            <a:spLocks noChangeArrowheads="1"/>
          </p:cNvSpPr>
          <p:nvPr/>
        </p:nvSpPr>
        <p:spPr>
          <a:xfrm>
            <a:off x="395536" y="1586328"/>
            <a:ext cx="8229600" cy="4133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indent="0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s-E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534988" algn="l" eaLnBrk="1" hangingPunct="1"/>
            <a:r>
              <a:rPr lang="ca-ES" sz="2000" b="1" dirty="0">
                <a:solidFill>
                  <a:schemeClr val="bg1"/>
                </a:solidFill>
              </a:rPr>
              <a:t>IDEAS PRINCIPALES</a:t>
            </a:r>
            <a:endParaRPr lang="es-ES" sz="2000" b="1" dirty="0">
              <a:solidFill>
                <a:schemeClr val="bg1"/>
              </a:solidFill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539552" y="1440635"/>
            <a:ext cx="8064896" cy="0"/>
          </a:xfrm>
          <a:prstGeom prst="line">
            <a:avLst/>
          </a:prstGeom>
          <a:ln>
            <a:solidFill>
              <a:srgbClr val="3A8F9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122845"/>
            <a:ext cx="688757" cy="42353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409" y="5982326"/>
            <a:ext cx="610727" cy="70349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939F821-729D-AE2A-A9F4-E785A62D64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413" y="1514160"/>
            <a:ext cx="5302999" cy="427818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ED35412-10FA-F76E-5704-67F0FDEE88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5679" y="1702785"/>
            <a:ext cx="3442869" cy="240446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4E8D9B2-B25C-AF84-978F-6C8841C583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8534" y="4205862"/>
            <a:ext cx="3333062" cy="229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67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9 CuadroTexto"/>
          <p:cNvSpPr txBox="1">
            <a:spLocks noChangeArrowheads="1"/>
          </p:cNvSpPr>
          <p:nvPr/>
        </p:nvSpPr>
        <p:spPr>
          <a:xfrm>
            <a:off x="395536" y="1586328"/>
            <a:ext cx="8229600" cy="4133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indent="0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s-E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534988" algn="l" eaLnBrk="1" hangingPunct="1"/>
            <a:r>
              <a:rPr lang="ca-ES" sz="2000" b="1" dirty="0">
                <a:solidFill>
                  <a:schemeClr val="bg1"/>
                </a:solidFill>
              </a:rPr>
              <a:t>IDEAS PRINCIPALES</a:t>
            </a:r>
            <a:endParaRPr lang="es-ES" sz="2000" b="1" dirty="0">
              <a:solidFill>
                <a:schemeClr val="bg1"/>
              </a:solidFill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539552" y="1440635"/>
            <a:ext cx="8064896" cy="0"/>
          </a:xfrm>
          <a:prstGeom prst="line">
            <a:avLst/>
          </a:prstGeom>
          <a:ln>
            <a:solidFill>
              <a:srgbClr val="3A8F9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122845"/>
            <a:ext cx="688757" cy="42353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409" y="5982326"/>
            <a:ext cx="610727" cy="70349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C8B75DD-8478-4708-58B4-548DCA5DD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31" y="1612262"/>
            <a:ext cx="4368955" cy="340521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A2D8FD1-BAF5-B120-646F-3409B2B3DF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6726" y="1028885"/>
            <a:ext cx="3760515" cy="257531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EC26EC2-0C2A-8B17-D599-4180A99F24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5673" y="4055123"/>
            <a:ext cx="3760515" cy="263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558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534988" algn="l" eaLnBrk="1" hangingPunct="1"/>
            <a:r>
              <a:rPr lang="ca-ES" sz="2000" b="1" dirty="0">
                <a:solidFill>
                  <a:schemeClr val="bg1"/>
                </a:solidFill>
              </a:rPr>
              <a:t>OPINIÓN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5" name="19 CuadroTexto"/>
          <p:cNvSpPr txBox="1">
            <a:spLocks noChangeArrowheads="1"/>
          </p:cNvSpPr>
          <p:nvPr/>
        </p:nvSpPr>
        <p:spPr>
          <a:xfrm>
            <a:off x="395536" y="1586328"/>
            <a:ext cx="8229600" cy="4133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indent="0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s-E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539552" y="1440635"/>
            <a:ext cx="8064896" cy="0"/>
          </a:xfrm>
          <a:prstGeom prst="line">
            <a:avLst/>
          </a:prstGeom>
          <a:ln>
            <a:solidFill>
              <a:srgbClr val="3A8F9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122845"/>
            <a:ext cx="688757" cy="42353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409" y="5982326"/>
            <a:ext cx="610727" cy="70349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CF7CD13-13BE-B403-93C4-ED762F262349}"/>
              </a:ext>
            </a:extLst>
          </p:cNvPr>
          <p:cNvSpPr txBox="1"/>
          <p:nvPr/>
        </p:nvSpPr>
        <p:spPr>
          <a:xfrm>
            <a:off x="1383323" y="1587342"/>
            <a:ext cx="6936449" cy="4808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¿QUÉ SUPONE? </a:t>
            </a:r>
          </a:p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VUELCO EN LA TEORÍA ECONÓMICA Y EN LA POLÍTICA SOCIALDEMÓCRATA</a:t>
            </a:r>
            <a:endParaRPr lang="es-E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justificaciones exógenas: </a:t>
            </a:r>
          </a:p>
          <a:p>
            <a:pPr marL="342900" indent="-342900">
              <a:lnSpc>
                <a:spcPct val="115000"/>
              </a:lnSpc>
              <a:spcAft>
                <a:spcPts val="1200"/>
              </a:spcAft>
              <a:buAutoNum type="alphaLcParenR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crecimiento de la población (Malthus – David Ricardo), </a:t>
            </a:r>
          </a:p>
          <a:p>
            <a:pPr marL="342900" indent="-342900">
              <a:lnSpc>
                <a:spcPct val="115000"/>
              </a:lnSpc>
              <a:spcAft>
                <a:spcPts val="1200"/>
              </a:spcAft>
              <a:buAutoNum type="alphaLcParenR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incremento de la tasa de ahorro (Solow) y</a:t>
            </a:r>
          </a:p>
          <a:p>
            <a:pPr marL="342900" indent="-342900">
              <a:lnSpc>
                <a:spcPct val="115000"/>
              </a:lnSpc>
              <a:spcAft>
                <a:spcPts val="1200"/>
              </a:spcAft>
              <a:buAutoNum type="alphaLcParenR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transferencia desde la ciencia (visión de los científicos en general - modelo lineal). </a:t>
            </a: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endógenas han sido dos: </a:t>
            </a:r>
          </a:p>
          <a:p>
            <a:pPr marL="342900" indent="-342900">
              <a:lnSpc>
                <a:spcPct val="115000"/>
              </a:lnSpc>
              <a:spcAft>
                <a:spcPts val="1200"/>
              </a:spcAft>
              <a:buAutoNum type="alphaLcParenR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de la innovación de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Romer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(visión incompleta) y  </a:t>
            </a:r>
          </a:p>
          <a:p>
            <a:pPr marL="342900" indent="-342900">
              <a:lnSpc>
                <a:spcPct val="115000"/>
              </a:lnSpc>
              <a:spcAft>
                <a:spcPts val="1200"/>
              </a:spcAft>
              <a:buAutoNum type="alphaLcParenR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de la destrucción creativa de Aghion-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Howitt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(visión completa). </a:t>
            </a:r>
          </a:p>
        </p:txBody>
      </p:sp>
    </p:spTree>
    <p:extLst>
      <p:ext uri="{BB962C8B-B14F-4D97-AF65-F5344CB8AC3E}">
        <p14:creationId xmlns:p14="http://schemas.microsoft.com/office/powerpoint/2010/main" val="826787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534988" algn="l" eaLnBrk="1" hangingPunct="1"/>
            <a:r>
              <a:rPr lang="ca-ES" sz="2000" b="1" dirty="0">
                <a:solidFill>
                  <a:schemeClr val="bg1"/>
                </a:solidFill>
              </a:rPr>
              <a:t>APLICACIÓN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5" name="19 CuadroTexto"/>
          <p:cNvSpPr txBox="1">
            <a:spLocks noChangeArrowheads="1"/>
          </p:cNvSpPr>
          <p:nvPr/>
        </p:nvSpPr>
        <p:spPr>
          <a:xfrm>
            <a:off x="395536" y="1586328"/>
            <a:ext cx="8229600" cy="4133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indent="0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s-E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539552" y="1440635"/>
            <a:ext cx="8064896" cy="0"/>
          </a:xfrm>
          <a:prstGeom prst="line">
            <a:avLst/>
          </a:prstGeom>
          <a:ln>
            <a:solidFill>
              <a:srgbClr val="3A8F9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122845"/>
            <a:ext cx="688757" cy="42353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409" y="5982326"/>
            <a:ext cx="610727" cy="70349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4F45A84-D345-78F4-0CA8-2F8E7760D26E}"/>
              </a:ext>
            </a:extLst>
          </p:cNvPr>
          <p:cNvSpPr txBox="1"/>
          <p:nvPr/>
        </p:nvSpPr>
        <p:spPr>
          <a:xfrm>
            <a:off x="2224336" y="1864430"/>
            <a:ext cx="4572000" cy="3577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 obra da una visión general y moderna del mundo actual. Permite comprender las principales dinámicas de la economía y la influencia de ésta en la sociedad. Es un texto muy adecuado para que los emprendedores de las pequeñas empresas emergentes y del sector de la creatividad entiendan su posición con respecto a las empresas predominantes (incumbentes), el juego de la corrupción al que se somete al Estado y el malestar-bienestar social que crean. </a:t>
            </a:r>
          </a:p>
        </p:txBody>
      </p:sp>
    </p:spTree>
    <p:extLst>
      <p:ext uri="{BB962C8B-B14F-4D97-AF65-F5344CB8AC3E}">
        <p14:creationId xmlns:p14="http://schemas.microsoft.com/office/powerpoint/2010/main" val="451727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chemeClr val="tx1"/>
          </a:solidFill>
        </p:spPr>
        <p:txBody>
          <a:bodyPr/>
          <a:lstStyle/>
          <a:p>
            <a:pPr marL="173038" algn="l" eaLnBrk="1" hangingPunct="1"/>
            <a:r>
              <a:rPr lang="ca-ES" sz="2000" b="1" dirty="0">
                <a:solidFill>
                  <a:schemeClr val="bg1"/>
                </a:solidFill>
              </a:rPr>
              <a:t>EL LIBR0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5" name="19 CuadroTexto"/>
          <p:cNvSpPr txBox="1">
            <a:spLocks noChangeArrowheads="1"/>
          </p:cNvSpPr>
          <p:nvPr/>
        </p:nvSpPr>
        <p:spPr>
          <a:xfrm>
            <a:off x="179512" y="1412776"/>
            <a:ext cx="4320480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indent="0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s-E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5 Conector recto"/>
          <p:cNvCxnSpPr>
            <a:stCxn id="4" idx="0"/>
          </p:cNvCxnSpPr>
          <p:nvPr/>
        </p:nvCxnSpPr>
        <p:spPr>
          <a:xfrm>
            <a:off x="4572000" y="0"/>
            <a:ext cx="0" cy="63813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 txBox="1">
            <a:spLocks/>
          </p:cNvSpPr>
          <p:nvPr/>
        </p:nvSpPr>
        <p:spPr bwMode="auto">
          <a:xfrm>
            <a:off x="125760" y="836712"/>
            <a:ext cx="4320480" cy="504056"/>
          </a:xfrm>
          <a:prstGeom prst="rect">
            <a:avLst/>
          </a:prstGeom>
          <a:solidFill>
            <a:srgbClr val="10888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poder de la destrucción creativa </a:t>
            </a:r>
            <a:endParaRPr kumimoji="0" lang="es-ES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19 CuadroTexto"/>
          <p:cNvSpPr txBox="1">
            <a:spLocks noChangeArrowheads="1"/>
          </p:cNvSpPr>
          <p:nvPr/>
        </p:nvSpPr>
        <p:spPr bwMode="auto">
          <a:xfrm>
            <a:off x="4774690" y="1412776"/>
            <a:ext cx="432048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s-ES" sz="1200" b="1" dirty="0"/>
              <a:t>Resumen: </a:t>
            </a:r>
            <a:r>
              <a:rPr lang="es-ES" sz="1200" dirty="0"/>
              <a:t>Un innovador análisis sobre las fuentes del crecimiento económico y una propuesta para lograr prosperidad en el capitalismo</a:t>
            </a:r>
          </a:p>
          <a:p>
            <a:pPr algn="just"/>
            <a:r>
              <a:rPr lang="es-ES" sz="1200" dirty="0"/>
              <a:t>Las crisis se suceden. La desigualdad aumenta, el crecimiento se estanca, el medioambiente se deteriora y la pandemia de la Covid-19 ha dejado al descubierto las debilidades del sistema. Cada </a:t>
            </a:r>
            <a:r>
              <a:rPr lang="es-ES" sz="1200" dirty="0" err="1"/>
              <a:t>vezse</a:t>
            </a:r>
            <a:r>
              <a:rPr lang="es-ES" sz="1200" dirty="0"/>
              <a:t> oyen más llamamientos a un cambio radical, incluso al fin del capitalismo. Pero la respuesta a estos problemas no es la revolución, sino crear un capitalismo mejor. Para eso es necesario comprender y aprovechar el poder de la destrucción </a:t>
            </a:r>
            <a:r>
              <a:rPr lang="es-ES" sz="1200" dirty="0" err="1"/>
              <a:t>creativa:una</a:t>
            </a:r>
            <a:r>
              <a:rPr lang="es-ES" sz="1200" dirty="0"/>
              <a:t> </a:t>
            </a:r>
            <a:r>
              <a:rPr lang="es-ES" sz="1200" dirty="0" err="1"/>
              <a:t>innovacióndisruptiva</a:t>
            </a:r>
            <a:r>
              <a:rPr lang="es-ES" sz="1200" dirty="0"/>
              <a:t>, pero que durante </a:t>
            </a:r>
            <a:r>
              <a:rPr lang="es-ES" sz="1200" dirty="0" err="1"/>
              <a:t>losúltimos</a:t>
            </a:r>
            <a:r>
              <a:rPr lang="es-ES" sz="1200" dirty="0"/>
              <a:t> dos siglos </a:t>
            </a:r>
            <a:r>
              <a:rPr lang="es-ES" sz="1200" dirty="0" err="1"/>
              <a:t>hagenerado</a:t>
            </a:r>
            <a:r>
              <a:rPr lang="es-ES" sz="1200" dirty="0"/>
              <a:t> una prosperidad hasta entonces impensable.</a:t>
            </a:r>
          </a:p>
          <a:p>
            <a:pPr algn="just"/>
            <a:endParaRPr lang="es-ES" sz="1200" dirty="0"/>
          </a:p>
          <a:p>
            <a:pPr algn="just"/>
            <a:r>
              <a:rPr lang="es-ES" sz="1200" dirty="0"/>
              <a:t>Para </a:t>
            </a:r>
            <a:r>
              <a:rPr lang="es-ES" sz="1200" dirty="0" err="1"/>
              <a:t>explicarlo,Philippe</a:t>
            </a:r>
            <a:r>
              <a:rPr lang="es-ES" sz="1200" dirty="0"/>
              <a:t> Aghion, Céline </a:t>
            </a:r>
            <a:r>
              <a:rPr lang="es-ES" sz="1200" dirty="0" err="1"/>
              <a:t>Antonin</a:t>
            </a:r>
            <a:r>
              <a:rPr lang="es-ES" sz="1200" dirty="0"/>
              <a:t> y </a:t>
            </a:r>
            <a:r>
              <a:rPr lang="es-ES" sz="1200" dirty="0" err="1"/>
              <a:t>Simon</a:t>
            </a:r>
            <a:r>
              <a:rPr lang="es-ES" sz="1200" dirty="0"/>
              <a:t> </a:t>
            </a:r>
            <a:r>
              <a:rPr lang="es-ES" sz="1200" dirty="0" err="1"/>
              <a:t>Bunelse</a:t>
            </a:r>
            <a:r>
              <a:rPr lang="es-ES" sz="1200" dirty="0"/>
              <a:t> basan en la teoría y los datos más avanzados </a:t>
            </a:r>
            <a:r>
              <a:rPr lang="es-ES" sz="1200" dirty="0" err="1"/>
              <a:t>yanalizan</a:t>
            </a:r>
            <a:r>
              <a:rPr lang="es-ES" sz="1200" dirty="0"/>
              <a:t> las cuestiones económicas fundamentales de la actualidad, como las raíces del crecimiento y la desigualdad, la competencia y la globalización, los determinantes de la salud y la felicidad, las revoluciones tecnológicas o el estancamiento secular. Y hacen una propuesta revolucionaria y provocadora basada en la innovación.</a:t>
            </a:r>
          </a:p>
          <a:p>
            <a:pPr algn="just"/>
            <a:endParaRPr lang="es-ES" sz="1200" dirty="0"/>
          </a:p>
          <a:p>
            <a:pPr algn="just"/>
            <a:r>
              <a:rPr lang="es-ES" sz="1200" dirty="0"/>
              <a:t>El poder de la destrucción </a:t>
            </a:r>
            <a:r>
              <a:rPr lang="es-ES" sz="1200" dirty="0" err="1"/>
              <a:t>creativasupone</a:t>
            </a:r>
            <a:r>
              <a:rPr lang="es-ES" sz="1200" dirty="0"/>
              <a:t> una revisión ambiciosa de los fundamentos </a:t>
            </a:r>
            <a:r>
              <a:rPr lang="es-ES" sz="1200" dirty="0" err="1"/>
              <a:t>deléxito</a:t>
            </a:r>
            <a:r>
              <a:rPr lang="es-ES" sz="1200" dirty="0"/>
              <a:t> económico y un plan para el cambio </a:t>
            </a:r>
            <a:r>
              <a:rPr lang="es-ES" sz="1200" dirty="0" err="1"/>
              <a:t>quenos</a:t>
            </a:r>
            <a:r>
              <a:rPr lang="es-ES" sz="1200" dirty="0"/>
              <a:t> enseña que, en última instancia, un futuro justo y próspero está al alcance de la mano. Pero debemos apelar a la creatividad y no tener miedo a cierta destrucción bien regulada. </a:t>
            </a:r>
          </a:p>
          <a:p>
            <a:pPr algn="just"/>
            <a:endParaRPr lang="es-ES" sz="1200" dirty="0"/>
          </a:p>
          <a:p>
            <a:pPr algn="just"/>
            <a:r>
              <a:rPr lang="es-ES" sz="1200" dirty="0"/>
              <a:t>(Tomado de la presentación en la página de </a:t>
            </a:r>
            <a:r>
              <a:rPr lang="es-ES" sz="1200" i="1" dirty="0"/>
              <a:t>La casa del Libro)</a:t>
            </a:r>
            <a:endParaRPr lang="ca-ES" sz="1200" i="1" dirty="0"/>
          </a:p>
          <a:p>
            <a:pPr algn="just"/>
            <a:r>
              <a:rPr lang="es-ES" dirty="0"/>
              <a:t> </a:t>
            </a:r>
            <a:endParaRPr lang="ca-ES" dirty="0"/>
          </a:p>
        </p:txBody>
      </p:sp>
      <p:sp>
        <p:nvSpPr>
          <p:cNvPr id="10" name="Rectangle 2"/>
          <p:cNvSpPr txBox="1">
            <a:spLocks/>
          </p:cNvSpPr>
          <p:nvPr/>
        </p:nvSpPr>
        <p:spPr bwMode="auto">
          <a:xfrm>
            <a:off x="4663217" y="836712"/>
            <a:ext cx="4320480" cy="504056"/>
          </a:xfrm>
          <a:prstGeom prst="rect">
            <a:avLst/>
          </a:prstGeom>
          <a:solidFill>
            <a:srgbClr val="10888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Philippe Aghion, Céline </a:t>
            </a:r>
            <a:r>
              <a:rPr kumimoji="0" lang="es-ES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Antonin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y </a:t>
            </a:r>
            <a:r>
              <a:rPr kumimoji="0" lang="es-ES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Simon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Bunel</a:t>
            </a:r>
            <a:endParaRPr kumimoji="0" lang="es-E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134289"/>
              </p:ext>
            </p:extLst>
          </p:nvPr>
        </p:nvGraphicFramePr>
        <p:xfrm>
          <a:off x="226006" y="1412776"/>
          <a:ext cx="4129017" cy="3541445"/>
        </p:xfrm>
        <a:graphic>
          <a:graphicData uri="http://schemas.openxmlformats.org/drawingml/2006/table">
            <a:tbl>
              <a:tblPr/>
              <a:tblGrid>
                <a:gridCol w="1159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9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6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SUBTÍTULO</a:t>
                      </a:r>
                      <a:endParaRPr lang="es-E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¿Qué impulsa el crecimiento económico? </a:t>
                      </a:r>
                      <a:endParaRPr lang="es-ES" sz="16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EDITORIAL</a:t>
                      </a:r>
                      <a:endParaRPr lang="es-E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Ediciones Deusto</a:t>
                      </a:r>
                      <a:endParaRPr lang="es-ES" sz="16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LUGAR I AÑO EDICIÓN</a:t>
                      </a:r>
                      <a:endParaRPr lang="es-E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Barcelona, 2021</a:t>
                      </a:r>
                      <a:endParaRPr lang="es-ES" sz="16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9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s-E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s-ES" sz="16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PÁGINAS</a:t>
                      </a:r>
                      <a:endParaRPr lang="es-E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a-ES" sz="16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493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s-ES" sz="16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IDIOMA</a:t>
                      </a:r>
                      <a:endParaRPr lang="es-ES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a-ES" sz="16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Español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s-ES" sz="16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122845"/>
            <a:ext cx="688757" cy="42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52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9 CuadroTexto"/>
          <p:cNvSpPr txBox="1">
            <a:spLocks noChangeArrowheads="1"/>
          </p:cNvSpPr>
          <p:nvPr/>
        </p:nvSpPr>
        <p:spPr>
          <a:xfrm>
            <a:off x="395536" y="1586328"/>
            <a:ext cx="8229600" cy="4133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indent="0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s-E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534988" algn="l" eaLnBrk="1" hangingPunct="1"/>
            <a:r>
              <a:rPr lang="ca-ES" sz="2000" b="1" dirty="0">
                <a:solidFill>
                  <a:schemeClr val="bg1"/>
                </a:solidFill>
              </a:rPr>
              <a:t>IDEAS PRINCIPALES</a:t>
            </a:r>
            <a:endParaRPr lang="es-ES" sz="2000" b="1" dirty="0">
              <a:solidFill>
                <a:schemeClr val="bg1"/>
              </a:solidFill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539552" y="1440635"/>
            <a:ext cx="8064896" cy="0"/>
          </a:xfrm>
          <a:prstGeom prst="line">
            <a:avLst/>
          </a:prstGeom>
          <a:ln>
            <a:solidFill>
              <a:srgbClr val="3A8F9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122845"/>
            <a:ext cx="688757" cy="42353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409" y="5982326"/>
            <a:ext cx="610727" cy="70349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DF84244-8209-D497-AB09-B35CA21ECA93}"/>
              </a:ext>
            </a:extLst>
          </p:cNvPr>
          <p:cNvSpPr txBox="1"/>
          <p:nvPr/>
        </p:nvSpPr>
        <p:spPr>
          <a:xfrm>
            <a:off x="539552" y="3120004"/>
            <a:ext cx="820891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dirty="0"/>
              <a:t>La Fundación BBVA ha concedido el </a:t>
            </a:r>
            <a:r>
              <a:rPr lang="es-ES_tradnl" b="1" dirty="0"/>
              <a:t>Premio Fronteras del Conocimiento en la categoría de Economía, Finanzas y Gestión de Empresas 2020 </a:t>
            </a:r>
            <a:r>
              <a:rPr lang="es-ES_tradnl" dirty="0"/>
              <a:t>a Philippe Aghion (Francia, 1956) y Peter </a:t>
            </a:r>
            <a:r>
              <a:rPr lang="es-ES_tradnl" dirty="0" err="1"/>
              <a:t>Howitt</a:t>
            </a:r>
            <a:r>
              <a:rPr lang="es-ES_tradnl" dirty="0"/>
              <a:t> (Canadá, 1946) por sus contribuciones fundamentales al estudio de la innovación, el cambio tecnológico y la política de competencia. </a:t>
            </a:r>
          </a:p>
          <a:p>
            <a:endParaRPr lang="es-ES_tradnl" dirty="0"/>
          </a:p>
          <a:p>
            <a:r>
              <a:rPr lang="es-ES_tradnl" dirty="0"/>
              <a:t>Los estudios conjuntos de estos economistas parten de la idea de Schumpeter de que el crecimiento de la productividad a nivel macroeconómico resulta de un proceso de destrucción creativa, por el que la llegada continuada de nuevas tecnologías y empresas convierten en obsoletas las existentes anteriormente.</a:t>
            </a:r>
          </a:p>
        </p:txBody>
      </p:sp>
      <p:pic>
        <p:nvPicPr>
          <p:cNvPr id="1026" name="Picture 2" descr="Premios Fronteras del Conocimiento: Conoce a todos los ganadores.">
            <a:extLst>
              <a:ext uri="{FF2B5EF4-FFF2-40B4-BE49-F238E27FC236}">
                <a16:creationId xmlns:a16="http://schemas.microsoft.com/office/drawing/2014/main" id="{C78D8D01-12F3-C1CC-56FF-5E8C8838B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968" y="1565658"/>
            <a:ext cx="4138735" cy="132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118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9 CuadroTexto"/>
          <p:cNvSpPr txBox="1">
            <a:spLocks noChangeArrowheads="1"/>
          </p:cNvSpPr>
          <p:nvPr/>
        </p:nvSpPr>
        <p:spPr>
          <a:xfrm>
            <a:off x="395536" y="1586328"/>
            <a:ext cx="8229600" cy="4133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indent="0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s-E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534988" algn="l" eaLnBrk="1" hangingPunct="1"/>
            <a:r>
              <a:rPr lang="ca-ES" sz="2000" b="1" dirty="0">
                <a:solidFill>
                  <a:schemeClr val="bg1"/>
                </a:solidFill>
              </a:rPr>
              <a:t>IDEAS PRINCIPALES</a:t>
            </a:r>
            <a:endParaRPr lang="es-ES" sz="2000" b="1" dirty="0">
              <a:solidFill>
                <a:schemeClr val="bg1"/>
              </a:solidFill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539552" y="1440635"/>
            <a:ext cx="8064896" cy="0"/>
          </a:xfrm>
          <a:prstGeom prst="line">
            <a:avLst/>
          </a:prstGeom>
          <a:ln>
            <a:solidFill>
              <a:srgbClr val="3A8F9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122845"/>
            <a:ext cx="688757" cy="42353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409" y="5982326"/>
            <a:ext cx="610727" cy="70349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B9918F8-A8FB-15DC-F5CB-260DBDBB3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2116567"/>
            <a:ext cx="8200412" cy="328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12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9 CuadroTexto"/>
          <p:cNvSpPr txBox="1">
            <a:spLocks noChangeArrowheads="1"/>
          </p:cNvSpPr>
          <p:nvPr/>
        </p:nvSpPr>
        <p:spPr>
          <a:xfrm>
            <a:off x="395536" y="1586328"/>
            <a:ext cx="8229600" cy="4133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indent="0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s-E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Flecha derecha 9">
            <a:extLst>
              <a:ext uri="{FF2B5EF4-FFF2-40B4-BE49-F238E27FC236}">
                <a16:creationId xmlns:a16="http://schemas.microsoft.com/office/drawing/2014/main" id="{D7B70FE2-6A98-91E9-4D26-804790771C8D}"/>
              </a:ext>
            </a:extLst>
          </p:cNvPr>
          <p:cNvSpPr/>
          <p:nvPr/>
        </p:nvSpPr>
        <p:spPr>
          <a:xfrm>
            <a:off x="2660011" y="6135536"/>
            <a:ext cx="4552768" cy="34704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026" name="Picture 2" descr="El poder de la destrucción creativa - Reseña">
            <a:extLst>
              <a:ext uri="{FF2B5EF4-FFF2-40B4-BE49-F238E27FC236}">
                <a16:creationId xmlns:a16="http://schemas.microsoft.com/office/drawing/2014/main" id="{E325346F-E4F8-80C7-65D5-68AA0AC37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769" y="1586330"/>
            <a:ext cx="1462955" cy="438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BBVA Foundation recognizes Philippe Aghion and Peter Howitt for  developing an economic growth theory based on the innovation that emerges  from the process of creative destruction - Premios Fronteras">
            <a:extLst>
              <a:ext uri="{FF2B5EF4-FFF2-40B4-BE49-F238E27FC236}">
                <a16:creationId xmlns:a16="http://schemas.microsoft.com/office/drawing/2014/main" id="{2FF3B4FA-B2A1-A564-A4D7-41C7EA142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85796"/>
            <a:ext cx="3399894" cy="138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ndogenous Growth Theory by Peter W. Howitt, Philippe Aghion (Hardcover,  1998) for sale online | eBay">
            <a:extLst>
              <a:ext uri="{FF2B5EF4-FFF2-40B4-BE49-F238E27FC236}">
                <a16:creationId xmlns:a16="http://schemas.microsoft.com/office/drawing/2014/main" id="{4CE43FDF-CD00-4FE0-5E78-25720904B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251" y="3567027"/>
            <a:ext cx="1710495" cy="228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 descr="Una captura de pantalla de un celular con texto e imagen&#10;&#10;Descripción generada automáticamente con confianza media">
            <a:extLst>
              <a:ext uri="{FF2B5EF4-FFF2-40B4-BE49-F238E27FC236}">
                <a16:creationId xmlns:a16="http://schemas.microsoft.com/office/drawing/2014/main" id="{0CD725E5-1ECD-F4DB-9E39-6C5CC56A8E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138" y="1682852"/>
            <a:ext cx="1982470" cy="302450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0979E1D-0EDE-C064-5D61-34A2B1865CA0}"/>
              </a:ext>
            </a:extLst>
          </p:cNvPr>
          <p:cNvSpPr txBox="1"/>
          <p:nvPr/>
        </p:nvSpPr>
        <p:spPr>
          <a:xfrm>
            <a:off x="7212779" y="611285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2020</a:t>
            </a:r>
          </a:p>
        </p:txBody>
      </p:sp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534988" algn="l" eaLnBrk="1" hangingPunct="1"/>
            <a:r>
              <a:rPr lang="ca-ES" sz="2000" b="1" dirty="0">
                <a:solidFill>
                  <a:schemeClr val="bg1"/>
                </a:solidFill>
              </a:rPr>
              <a:t>IDEAS PRINCIPALES</a:t>
            </a:r>
            <a:endParaRPr lang="es-ES" sz="2000" b="1" dirty="0">
              <a:solidFill>
                <a:schemeClr val="bg1"/>
              </a:solidFill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539552" y="1440635"/>
            <a:ext cx="8064896" cy="0"/>
          </a:xfrm>
          <a:prstGeom prst="line">
            <a:avLst/>
          </a:prstGeom>
          <a:ln>
            <a:solidFill>
              <a:srgbClr val="3A8F9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52" y="6122845"/>
            <a:ext cx="688757" cy="42353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4409" y="5982326"/>
            <a:ext cx="610727" cy="70349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55AA3CB-C090-2364-4BD9-4A51B7853285}"/>
              </a:ext>
            </a:extLst>
          </p:cNvPr>
          <p:cNvSpPr txBox="1"/>
          <p:nvPr/>
        </p:nvSpPr>
        <p:spPr>
          <a:xfrm>
            <a:off x="1913126" y="612284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1998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96C473-B5A4-23BC-CF1E-AF6CA9DF6AA7}"/>
              </a:ext>
            </a:extLst>
          </p:cNvPr>
          <p:cNvSpPr txBox="1"/>
          <p:nvPr/>
        </p:nvSpPr>
        <p:spPr>
          <a:xfrm>
            <a:off x="539552" y="3037354"/>
            <a:ext cx="3598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dirty="0"/>
              <a:t> Philippe Aghion y Peter W. </a:t>
            </a:r>
            <a:r>
              <a:rPr lang="es-ES_tradnl" dirty="0" err="1"/>
              <a:t>Howitt</a:t>
            </a:r>
            <a:endParaRPr lang="es-ES_tradnl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2CD4EBE-B7C8-E219-072C-9A48A46345B5}"/>
              </a:ext>
            </a:extLst>
          </p:cNvPr>
          <p:cNvSpPr txBox="1"/>
          <p:nvPr/>
        </p:nvSpPr>
        <p:spPr>
          <a:xfrm>
            <a:off x="6453166" y="4920791"/>
            <a:ext cx="21719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dirty="0"/>
              <a:t>Philippe Aghion, Céline </a:t>
            </a:r>
            <a:r>
              <a:rPr lang="es-ES_tradnl" dirty="0" err="1"/>
              <a:t>Antonin</a:t>
            </a:r>
            <a:r>
              <a:rPr lang="es-ES_tradnl" dirty="0"/>
              <a:t> y </a:t>
            </a:r>
            <a:r>
              <a:rPr lang="es-ES_tradnl" dirty="0" err="1"/>
              <a:t>Simon</a:t>
            </a:r>
            <a:r>
              <a:rPr lang="es-ES_tradnl" dirty="0"/>
              <a:t> </a:t>
            </a:r>
            <a:r>
              <a:rPr lang="es-ES_tradnl" dirty="0" err="1"/>
              <a:t>Bunel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05439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9 CuadroTexto"/>
          <p:cNvSpPr txBox="1">
            <a:spLocks noChangeArrowheads="1"/>
          </p:cNvSpPr>
          <p:nvPr/>
        </p:nvSpPr>
        <p:spPr>
          <a:xfrm>
            <a:off x="395536" y="1586328"/>
            <a:ext cx="8229600" cy="4133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indent="0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s-E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534988" algn="l" eaLnBrk="1" hangingPunct="1"/>
            <a:r>
              <a:rPr lang="ca-ES" sz="2000" b="1" dirty="0">
                <a:solidFill>
                  <a:schemeClr val="bg1"/>
                </a:solidFill>
              </a:rPr>
              <a:t>IDEAS PRINCIPALES</a:t>
            </a:r>
            <a:endParaRPr lang="es-ES" sz="2000" b="1" dirty="0">
              <a:solidFill>
                <a:schemeClr val="bg1"/>
              </a:solidFill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539552" y="1440635"/>
            <a:ext cx="8064896" cy="0"/>
          </a:xfrm>
          <a:prstGeom prst="line">
            <a:avLst/>
          </a:prstGeom>
          <a:ln>
            <a:solidFill>
              <a:srgbClr val="3A8F9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122845"/>
            <a:ext cx="688757" cy="42353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409" y="5982326"/>
            <a:ext cx="610727" cy="70349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20AA630-05D4-F34F-DCFD-C201A4E9767C}"/>
              </a:ext>
            </a:extLst>
          </p:cNvPr>
          <p:cNvSpPr txBox="1"/>
          <p:nvPr/>
        </p:nvSpPr>
        <p:spPr>
          <a:xfrm>
            <a:off x="539552" y="1843303"/>
            <a:ext cx="8332059" cy="3705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estrucción creativa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</a:t>
            </a: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“paradigma schumpeteriano”: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lphaLcParenR"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respeto social al conocimiento acumulado. El crecimiento económico a largo plazo surge de la acumulación de innovaciones basada en la sistematización, difusión y respeto por el conocimiento. La antítesis son las purgas, exilios, censuras, desconocimientos y restricciones.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lphaLcParenR"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innovación depende de los incentivos y la protección de los derechos de autor y de los de la propiedad industrial (patentes)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nuevas innovaciones hacen obsoletas a las innovaciones previas. Este proceso crea el continuo de la destrucción creativa. Esto genera el conflicto permanente entre las empresas establecidas o incumbentes que intentarán bloquear o demorar las innovaciones frente a los nuevos competidores. 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429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9 CuadroTexto"/>
          <p:cNvSpPr txBox="1">
            <a:spLocks noChangeArrowheads="1"/>
          </p:cNvSpPr>
          <p:nvPr/>
        </p:nvSpPr>
        <p:spPr>
          <a:xfrm>
            <a:off x="395536" y="1586328"/>
            <a:ext cx="8229600" cy="4133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indent="0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s-E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534988" algn="l" eaLnBrk="1" hangingPunct="1"/>
            <a:r>
              <a:rPr lang="ca-ES" sz="2000" b="1" dirty="0">
                <a:solidFill>
                  <a:schemeClr val="bg1"/>
                </a:solidFill>
              </a:rPr>
              <a:t>IDEAS PRINCIPALES</a:t>
            </a:r>
            <a:endParaRPr lang="es-ES" sz="2000" b="1" dirty="0">
              <a:solidFill>
                <a:schemeClr val="bg1"/>
              </a:solidFill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539552" y="1440635"/>
            <a:ext cx="8064896" cy="0"/>
          </a:xfrm>
          <a:prstGeom prst="line">
            <a:avLst/>
          </a:prstGeom>
          <a:ln>
            <a:solidFill>
              <a:srgbClr val="3A8F9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122845"/>
            <a:ext cx="688757" cy="42353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409" y="5982326"/>
            <a:ext cx="610727" cy="70349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0117942-42B6-3494-EB32-2D09E73CD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372" y="1523907"/>
            <a:ext cx="6870014" cy="447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97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9 CuadroTexto"/>
          <p:cNvSpPr txBox="1">
            <a:spLocks noChangeArrowheads="1"/>
          </p:cNvSpPr>
          <p:nvPr/>
        </p:nvSpPr>
        <p:spPr>
          <a:xfrm>
            <a:off x="395536" y="1586328"/>
            <a:ext cx="8229600" cy="4133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indent="0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s-E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534988" algn="l" eaLnBrk="1" hangingPunct="1"/>
            <a:r>
              <a:rPr lang="ca-ES" sz="2000" b="1" dirty="0">
                <a:solidFill>
                  <a:schemeClr val="bg1"/>
                </a:solidFill>
              </a:rPr>
              <a:t>IDEAS PRINCIPALES</a:t>
            </a:r>
            <a:endParaRPr lang="es-ES" sz="2000" b="1" dirty="0">
              <a:solidFill>
                <a:schemeClr val="bg1"/>
              </a:solidFill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539552" y="1440635"/>
            <a:ext cx="8064896" cy="0"/>
          </a:xfrm>
          <a:prstGeom prst="line">
            <a:avLst/>
          </a:prstGeom>
          <a:ln>
            <a:solidFill>
              <a:srgbClr val="3A8F9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122845"/>
            <a:ext cx="688757" cy="42353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409" y="5982326"/>
            <a:ext cx="610727" cy="70349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3625CCD-4826-CD29-8794-3DC1AEBDE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954" y="1843304"/>
            <a:ext cx="7123455" cy="425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27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9 CuadroTexto"/>
          <p:cNvSpPr txBox="1">
            <a:spLocks noChangeArrowheads="1"/>
          </p:cNvSpPr>
          <p:nvPr/>
        </p:nvSpPr>
        <p:spPr>
          <a:xfrm>
            <a:off x="395536" y="1586328"/>
            <a:ext cx="8229600" cy="4133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indent="0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s-E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534988" algn="l" eaLnBrk="1" hangingPunct="1"/>
            <a:r>
              <a:rPr lang="ca-ES" sz="2000" b="1" dirty="0">
                <a:solidFill>
                  <a:schemeClr val="bg1"/>
                </a:solidFill>
              </a:rPr>
              <a:t>IDEAS PRINCIPALES</a:t>
            </a:r>
            <a:endParaRPr lang="es-ES" sz="2000" b="1" dirty="0">
              <a:solidFill>
                <a:schemeClr val="bg1"/>
              </a:solidFill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539552" y="1440635"/>
            <a:ext cx="8064896" cy="0"/>
          </a:xfrm>
          <a:prstGeom prst="line">
            <a:avLst/>
          </a:prstGeom>
          <a:ln>
            <a:solidFill>
              <a:srgbClr val="3A8F9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122845"/>
            <a:ext cx="688757" cy="42353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409" y="5982326"/>
            <a:ext cx="610727" cy="70349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F2EF45D-A3E6-5B0E-54B8-05C8087D5A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5722" y="1499349"/>
            <a:ext cx="5914700" cy="479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430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786</Words>
  <Application>Microsoft Macintosh PowerPoint</Application>
  <PresentationFormat>Presentación en pantalla (4:3)</PresentationFormat>
  <Paragraphs>74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2" baseType="lpstr">
      <vt:lpstr>Arial</vt:lpstr>
      <vt:lpstr>Calibri</vt:lpstr>
      <vt:lpstr>Tema de Office</vt:lpstr>
      <vt:lpstr>Presentación de PowerPoint</vt:lpstr>
      <vt:lpstr>EL LIBR0</vt:lpstr>
      <vt:lpstr>IDEAS PRINCIPALES</vt:lpstr>
      <vt:lpstr>IDEAS PRINCIPALES</vt:lpstr>
      <vt:lpstr>IDEAS PRINCIPALES</vt:lpstr>
      <vt:lpstr>IDEAS PRINCIPALES</vt:lpstr>
      <vt:lpstr>IDEAS PRINCIPALES</vt:lpstr>
      <vt:lpstr>IDEAS PRINCIPALES</vt:lpstr>
      <vt:lpstr>IDEAS PRINCIPALES</vt:lpstr>
      <vt:lpstr>IDEAS PRINCIPALES</vt:lpstr>
      <vt:lpstr>IDEAS PRINCIPALES</vt:lpstr>
      <vt:lpstr>IDEAS PRINCIPALES</vt:lpstr>
      <vt:lpstr>IDEAS PRINCIPALES</vt:lpstr>
      <vt:lpstr>IDEAS PRINCIPALES</vt:lpstr>
      <vt:lpstr>IDEAS PRINCIPALES</vt:lpstr>
      <vt:lpstr>IDEAS PRINCIPALES</vt:lpstr>
      <vt:lpstr>IDEAS PRINCIPALES</vt:lpstr>
      <vt:lpstr>OPINIÓN</vt:lpstr>
      <vt:lpstr>APLICACIÓN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Assai disseny</dc:creator>
  <cp:lastModifiedBy>Santiago M López García</cp:lastModifiedBy>
  <cp:revision>45</cp:revision>
  <dcterms:created xsi:type="dcterms:W3CDTF">2017-03-01T16:57:55Z</dcterms:created>
  <dcterms:modified xsi:type="dcterms:W3CDTF">2023-01-23T10:07:34Z</dcterms:modified>
</cp:coreProperties>
</file>