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61" r:id="rId8"/>
    <p:sldId id="259" r:id="rId9"/>
    <p:sldId id="260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10"/>
    <p:restoredTop sz="94628"/>
  </p:normalViewPr>
  <p:slideViewPr>
    <p:cSldViewPr snapToGrid="0" snapToObjects="1">
      <p:cViewPr varScale="1">
        <p:scale>
          <a:sx n="59" d="100"/>
          <a:sy n="59" d="100"/>
        </p:scale>
        <p:origin x="10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EE8E1-4698-4EDD-BE5B-FB618389F313}" type="datetimeFigureOut">
              <a:rPr lang="ca-ES" smtClean="0"/>
              <a:pPr/>
              <a:t>25/10/2021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52A31-EB5F-42C0-A854-B94E5D10019B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1257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09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57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32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32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65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97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63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506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40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15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18A5-F895-E244-BAB4-985FE955AD44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24F6D-5322-564B-ABA4-9AF8AE118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76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683568" y="3789040"/>
            <a:ext cx="1296144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b="1">
                <a:solidFill>
                  <a:schemeClr val="bg1"/>
                </a:solidFill>
              </a:rPr>
              <a:t>LECTOR/A: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 bwMode="auto">
          <a:xfrm>
            <a:off x="683568" y="3789040"/>
            <a:ext cx="475252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</a:p>
          <a:p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Mariano </a:t>
            </a:r>
            <a:r>
              <a:rPr lang="es-ES" sz="16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Najles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Fundador y CEO Las </a:t>
            </a:r>
            <a:r>
              <a:rPr lang="es-ES" sz="14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Muns</a:t>
            </a:r>
            <a:endParaRPr lang="es-E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es-ES" sz="1400" dirty="0" err="1">
                <a:solidFill>
                  <a:schemeClr val="bg1">
                    <a:lumMod val="50000"/>
                  </a:schemeClr>
                </a:solidFill>
              </a:rPr>
              <a:t>mnajles</a:t>
            </a:r>
            <a:endParaRPr lang="es-E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br>
              <a:rPr lang="es-ES" sz="2000" dirty="0"/>
            </a:b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64069"/>
          </a:xfrm>
          <a:prstGeom prst="rect">
            <a:avLst/>
          </a:prstGeom>
        </p:spPr>
      </p:pic>
      <p:sp>
        <p:nvSpPr>
          <p:cNvPr id="8" name="Rectangle 2"/>
          <p:cNvSpPr txBox="1">
            <a:spLocks/>
          </p:cNvSpPr>
          <p:nvPr/>
        </p:nvSpPr>
        <p:spPr bwMode="auto">
          <a:xfrm>
            <a:off x="0" y="2276872"/>
            <a:ext cx="9221378" cy="86409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a-ES" sz="2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1ª SESIÓN DEL CLUB DE LECTURA, curso 21-22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Sant Feliu de Llobregat, 28 de octubre de 2021</a:t>
            </a:r>
            <a:endParaRPr kumimoji="0" lang="es-E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Fahd Milena\Downloads\unnamed.png"/>
          <p:cNvPicPr>
            <a:picLocks noChangeAspect="1" noChangeArrowheads="1"/>
          </p:cNvPicPr>
          <p:nvPr/>
        </p:nvPicPr>
        <p:blipFill>
          <a:blip r:embed="rId3"/>
          <a:srcRect r="61221"/>
          <a:stretch>
            <a:fillRect/>
          </a:stretch>
        </p:blipFill>
        <p:spPr bwMode="auto">
          <a:xfrm>
            <a:off x="2557414" y="5734048"/>
            <a:ext cx="1647194" cy="849526"/>
          </a:xfrm>
          <a:prstGeom prst="rect">
            <a:avLst/>
          </a:prstGeom>
          <a:noFill/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AE3B5B2-709F-9A43-8E44-0E60BB3C6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244" y="3429000"/>
            <a:ext cx="1500071" cy="2232249"/>
          </a:xfrm>
          <a:prstGeom prst="rect">
            <a:avLst/>
          </a:prstGeom>
        </p:spPr>
      </p:pic>
      <p:pic>
        <p:nvPicPr>
          <p:cNvPr id="1026" name="Picture 2" descr="Beneficis Ajuntament de Sant Feliu de Llobregat - Familias Numerosas">
            <a:extLst>
              <a:ext uri="{FF2B5EF4-FFF2-40B4-BE49-F238E27FC236}">
                <a16:creationId xmlns:a16="http://schemas.microsoft.com/office/drawing/2014/main" id="{F2D8FF54-1D40-4BD6-8FBC-D9B006100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393" y="5661249"/>
            <a:ext cx="1500071" cy="93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86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1"/>
          </a:solidFill>
        </p:spPr>
        <p:txBody>
          <a:bodyPr/>
          <a:lstStyle/>
          <a:p>
            <a:pPr marL="173038" algn="l" eaLnBrk="1" hangingPunct="1"/>
            <a:r>
              <a:rPr lang="ca-ES" sz="2000" b="1" dirty="0">
                <a:solidFill>
                  <a:schemeClr val="bg1"/>
                </a:solidFill>
              </a:rPr>
              <a:t>EL LIBRO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5" name="19 CuadroTexto"/>
          <p:cNvSpPr txBox="1">
            <a:spLocks noChangeArrowheads="1"/>
          </p:cNvSpPr>
          <p:nvPr/>
        </p:nvSpPr>
        <p:spPr>
          <a:xfrm>
            <a:off x="179512" y="1412776"/>
            <a:ext cx="4320480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3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5 Conector recto"/>
          <p:cNvCxnSpPr>
            <a:stCxn id="4" idx="0"/>
          </p:cNvCxnSpPr>
          <p:nvPr/>
        </p:nvCxnSpPr>
        <p:spPr>
          <a:xfrm>
            <a:off x="4572000" y="0"/>
            <a:ext cx="0" cy="6381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/>
          </p:cNvSpPr>
          <p:nvPr/>
        </p:nvSpPr>
        <p:spPr bwMode="auto">
          <a:xfrm>
            <a:off x="125760" y="836712"/>
            <a:ext cx="4320480" cy="504056"/>
          </a:xfrm>
          <a:prstGeom prst="rect">
            <a:avLst/>
          </a:prstGeom>
          <a:solidFill>
            <a:srgbClr val="1088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a-ES" b="1" i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Jugarse</a:t>
            </a:r>
            <a:r>
              <a:rPr lang="ca-ES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ca-ES" b="1" i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piel</a:t>
            </a:r>
            <a:endParaRPr kumimoji="0" lang="es-ES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9 CuadroTexto"/>
          <p:cNvSpPr txBox="1">
            <a:spLocks noChangeArrowheads="1"/>
          </p:cNvSpPr>
          <p:nvPr/>
        </p:nvSpPr>
        <p:spPr bwMode="auto">
          <a:xfrm>
            <a:off x="4774690" y="1412776"/>
            <a:ext cx="432048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ES" b="1" dirty="0"/>
              <a:t>NOMBRE Y APELLIDOS</a:t>
            </a:r>
            <a:endParaRPr lang="ca-ES" dirty="0"/>
          </a:p>
          <a:p>
            <a:pPr algn="just"/>
            <a:r>
              <a:rPr lang="es-ES" dirty="0" err="1"/>
              <a:t>Nassim</a:t>
            </a:r>
            <a:r>
              <a:rPr lang="es-ES" dirty="0"/>
              <a:t> </a:t>
            </a:r>
            <a:r>
              <a:rPr lang="es-ES" dirty="0" err="1"/>
              <a:t>Taleb</a:t>
            </a:r>
            <a:r>
              <a:rPr lang="es-ES" dirty="0"/>
              <a:t>, </a:t>
            </a:r>
            <a:r>
              <a:rPr lang="es-ES" dirty="0" err="1"/>
              <a:t>Libano</a:t>
            </a:r>
            <a:r>
              <a:rPr lang="es-ES" dirty="0"/>
              <a:t> 1960</a:t>
            </a:r>
          </a:p>
          <a:p>
            <a:pPr algn="just"/>
            <a:r>
              <a:rPr lang="es-ES" dirty="0" err="1"/>
              <a:t>Matematica</a:t>
            </a:r>
            <a:r>
              <a:rPr lang="es-ES" dirty="0"/>
              <a:t> financiera U. de Paris</a:t>
            </a:r>
          </a:p>
          <a:p>
            <a:pPr algn="just"/>
            <a:r>
              <a:rPr lang="es-ES" dirty="0"/>
              <a:t>MBA </a:t>
            </a:r>
            <a:r>
              <a:rPr lang="es-ES" dirty="0" err="1"/>
              <a:t>Wharton</a:t>
            </a:r>
            <a:endParaRPr lang="es-ES" dirty="0"/>
          </a:p>
          <a:p>
            <a:pPr algn="just"/>
            <a:r>
              <a:rPr lang="es-ES" dirty="0"/>
              <a:t>Autor de la trilogía INCERTO</a:t>
            </a:r>
          </a:p>
          <a:p>
            <a:pPr marL="285750" indent="-285750" algn="just">
              <a:buFontTx/>
              <a:buChar char="-"/>
            </a:pPr>
            <a:r>
              <a:rPr lang="es-ES" dirty="0"/>
              <a:t>Existe la suerte (2001)</a:t>
            </a:r>
          </a:p>
          <a:p>
            <a:pPr marL="285750" indent="-285750" algn="just">
              <a:buFontTx/>
              <a:buChar char="-"/>
            </a:pPr>
            <a:r>
              <a:rPr lang="es-ES" dirty="0"/>
              <a:t>El Cisne negro (2007)</a:t>
            </a:r>
          </a:p>
          <a:p>
            <a:pPr marL="285750" indent="-285750" algn="just">
              <a:buFontTx/>
              <a:buChar char="-"/>
            </a:pPr>
            <a:r>
              <a:rPr lang="es-ES" dirty="0"/>
              <a:t>El lecho de </a:t>
            </a:r>
            <a:r>
              <a:rPr lang="es-ES" dirty="0" err="1"/>
              <a:t>Procusto</a:t>
            </a:r>
            <a:r>
              <a:rPr lang="es-ES" dirty="0"/>
              <a:t> (2010)</a:t>
            </a:r>
          </a:p>
          <a:p>
            <a:pPr marL="285750" indent="-285750" algn="just">
              <a:buFontTx/>
              <a:buChar char="-"/>
            </a:pPr>
            <a:r>
              <a:rPr lang="es-ES" dirty="0" err="1"/>
              <a:t>Antifragil</a:t>
            </a:r>
            <a:r>
              <a:rPr lang="es-ES" dirty="0"/>
              <a:t> (2012)</a:t>
            </a:r>
          </a:p>
          <a:p>
            <a:pPr marL="285750" indent="-285750" algn="just">
              <a:buFontTx/>
              <a:buChar char="-"/>
            </a:pPr>
            <a:r>
              <a:rPr lang="es-ES" dirty="0"/>
              <a:t>Jugarse la piel (2018)</a:t>
            </a:r>
          </a:p>
          <a:p>
            <a:pPr algn="just"/>
            <a:endParaRPr lang="ca-ES" dirty="0"/>
          </a:p>
          <a:p>
            <a:pPr algn="just"/>
            <a:r>
              <a:rPr lang="es-ES" dirty="0"/>
              <a:t> </a:t>
            </a:r>
            <a:endParaRPr lang="ca-ES" dirty="0"/>
          </a:p>
        </p:txBody>
      </p:sp>
      <p:sp>
        <p:nvSpPr>
          <p:cNvPr id="10" name="Rectangle 2"/>
          <p:cNvSpPr txBox="1">
            <a:spLocks/>
          </p:cNvSpPr>
          <p:nvPr/>
        </p:nvSpPr>
        <p:spPr bwMode="auto">
          <a:xfrm>
            <a:off x="4644008" y="836712"/>
            <a:ext cx="4320480" cy="504056"/>
          </a:xfrm>
          <a:prstGeom prst="rect">
            <a:avLst/>
          </a:prstGeom>
          <a:solidFill>
            <a:srgbClr val="1088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a-ES" b="1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AUTOR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01160"/>
              </p:ext>
            </p:extLst>
          </p:nvPr>
        </p:nvGraphicFramePr>
        <p:xfrm>
          <a:off x="226006" y="1412776"/>
          <a:ext cx="4129017" cy="3701279"/>
        </p:xfrm>
        <a:graphic>
          <a:graphicData uri="http://schemas.openxmlformats.org/drawingml/2006/table">
            <a:tbl>
              <a:tblPr/>
              <a:tblGrid>
                <a:gridCol w="115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SUBTÍTULO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Asimetrías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ocultas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vida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cotidiana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EDITORIAL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Planeta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LUGAR Y AÑO DE EDIDICIÓN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COLECCIÓN Y NÚMERO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b="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Incerto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PÁGINAS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6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392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IDIOMA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6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Español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2845"/>
            <a:ext cx="688757" cy="42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5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534988" algn="l" eaLnBrk="1" hangingPunct="1"/>
            <a:r>
              <a:rPr lang="ca-ES" sz="2000" b="1" dirty="0">
                <a:solidFill>
                  <a:schemeClr val="bg1"/>
                </a:solidFill>
              </a:rPr>
              <a:t>IDEAS PRINCIPALES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5" name="19 CuadroTexto"/>
          <p:cNvSpPr txBox="1">
            <a:spLocks noChangeArrowheads="1"/>
          </p:cNvSpPr>
          <p:nvPr/>
        </p:nvSpPr>
        <p:spPr>
          <a:xfrm>
            <a:off x="395536" y="1586328"/>
            <a:ext cx="8229600" cy="4133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3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39552" y="1440635"/>
            <a:ext cx="8064896" cy="0"/>
          </a:xfrm>
          <a:prstGeom prst="line">
            <a:avLst/>
          </a:prstGeom>
          <a:ln>
            <a:solidFill>
              <a:srgbClr val="3A8F9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2845"/>
            <a:ext cx="688757" cy="42353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409" y="5982326"/>
            <a:ext cx="610727" cy="70349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B0D8FBC-428D-E74A-95D6-5E16D0FA2D7A}"/>
              </a:ext>
            </a:extLst>
          </p:cNvPr>
          <p:cNvSpPr txBox="1"/>
          <p:nvPr/>
        </p:nvSpPr>
        <p:spPr>
          <a:xfrm>
            <a:off x="518864" y="1443273"/>
            <a:ext cx="8064896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Jugarse la piel: sin asunción de riesgos no hay dimensión ética posible, ni conocimiento real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La sociedad actual, descentralizada, genera demasiada asimetría en la asunción de riesgos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Las personas que toman decisiones sin la piel en juego cometen errores típicos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Las minorías convencidas, con la piel en juego, son las que cambian las sociedades</a:t>
            </a:r>
          </a:p>
          <a:p>
            <a:pPr>
              <a:lnSpc>
                <a:spcPct val="150000"/>
              </a:lnSpc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0543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534988" algn="l" eaLnBrk="1" hangingPunct="1"/>
            <a:r>
              <a:rPr lang="ca-ES" sz="2000" b="1" dirty="0">
                <a:solidFill>
                  <a:schemeClr val="bg1"/>
                </a:solidFill>
              </a:rPr>
              <a:t>IDEAS PRINCIPALES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5" name="19 CuadroTexto"/>
          <p:cNvSpPr txBox="1">
            <a:spLocks noChangeArrowheads="1"/>
          </p:cNvSpPr>
          <p:nvPr/>
        </p:nvSpPr>
        <p:spPr>
          <a:xfrm>
            <a:off x="395536" y="1586328"/>
            <a:ext cx="8229600" cy="4133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3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39552" y="1440635"/>
            <a:ext cx="8064896" cy="0"/>
          </a:xfrm>
          <a:prstGeom prst="line">
            <a:avLst/>
          </a:prstGeom>
          <a:ln>
            <a:solidFill>
              <a:srgbClr val="3A8F9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2845"/>
            <a:ext cx="688757" cy="42353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409" y="5982326"/>
            <a:ext cx="610727" cy="70349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2A68523-A051-E647-87BC-1902A357E96A}"/>
              </a:ext>
            </a:extLst>
          </p:cNvPr>
          <p:cNvSpPr txBox="1"/>
          <p:nvPr/>
        </p:nvSpPr>
        <p:spPr>
          <a:xfrm>
            <a:off x="518864" y="1489537"/>
            <a:ext cx="8064896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El tiempo es el mejor estresor para saber si una idea es válida o ”racional”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 err="1"/>
              <a:t>Antifragilidad</a:t>
            </a:r>
            <a:r>
              <a:rPr lang="es-ES" sz="2400" dirty="0"/>
              <a:t>, los pequeños estresores pueden ser la mejor manera de mejorar los sistemas. Crear sistemas </a:t>
            </a:r>
            <a:r>
              <a:rPr lang="es-ES" sz="2400" dirty="0" err="1"/>
              <a:t>antifrágiles</a:t>
            </a:r>
            <a:r>
              <a:rPr lang="es-ES" sz="2400" dirty="0"/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No dar el pego: jugarse la piel no implica “dar el pego” muchas veces es justamente al revés. La sofisticación tiene una utilidad negativa.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La </a:t>
            </a:r>
            <a:r>
              <a:rPr lang="es-ES" sz="2400" dirty="0" err="1"/>
              <a:t>ergodicidad</a:t>
            </a:r>
            <a:r>
              <a:rPr lang="es-ES" sz="2400" dirty="0"/>
              <a:t>: jugarse la piel con un límite, sobrevivir. </a:t>
            </a:r>
          </a:p>
        </p:txBody>
      </p:sp>
    </p:spTree>
    <p:extLst>
      <p:ext uri="{BB962C8B-B14F-4D97-AF65-F5344CB8AC3E}">
        <p14:creationId xmlns:p14="http://schemas.microsoft.com/office/powerpoint/2010/main" val="88326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534988" algn="l" eaLnBrk="1" hangingPunct="1"/>
            <a:r>
              <a:rPr lang="ca-ES" sz="2000" b="1" dirty="0">
                <a:solidFill>
                  <a:schemeClr val="bg1"/>
                </a:solidFill>
              </a:rPr>
              <a:t>OPINIÓN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5" name="19 CuadroTexto"/>
          <p:cNvSpPr txBox="1">
            <a:spLocks noChangeArrowheads="1"/>
          </p:cNvSpPr>
          <p:nvPr/>
        </p:nvSpPr>
        <p:spPr>
          <a:xfrm>
            <a:off x="395536" y="1586328"/>
            <a:ext cx="8229600" cy="4133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3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39552" y="1440635"/>
            <a:ext cx="8064896" cy="0"/>
          </a:xfrm>
          <a:prstGeom prst="line">
            <a:avLst/>
          </a:prstGeom>
          <a:ln>
            <a:solidFill>
              <a:srgbClr val="3A8F9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2845"/>
            <a:ext cx="688757" cy="42353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409" y="5982326"/>
            <a:ext cx="610727" cy="70349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DA2C2FF-2B3A-2C4B-ABF6-FD93DBDA95DF}"/>
              </a:ext>
            </a:extLst>
          </p:cNvPr>
          <p:cNvSpPr txBox="1"/>
          <p:nvPr/>
        </p:nvSpPr>
        <p:spPr>
          <a:xfrm>
            <a:off x="518864" y="1489537"/>
            <a:ext cx="8064896" cy="508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/>
              <a:t>Estilo provocador, un poco caótico y muy auto-referencial pero con conceptos muy interesantes y “contra-intuitivos”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/>
              <a:t>Para mi es el mas abordable de la serie INCERTO aunque recomiendo tener los conceptos de </a:t>
            </a:r>
            <a:r>
              <a:rPr lang="es-ES" sz="2000" dirty="0" err="1"/>
              <a:t>antifragilidad</a:t>
            </a:r>
            <a:r>
              <a:rPr lang="es-ES" sz="2000" dirty="0"/>
              <a:t> y cisne negro comprendidos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/>
              <a:t>Importante la hora de elegir colaboradores, “muéstrame lo que haces, no lo que dices”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/>
              <a:t>Tomar riesgo para equivocarnos, si lo hacemos de manera “controlada” aprenderemos en cada intento RIESGO ≠ RUINA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/>
              <a:t>Las “viejas costumbres” tienen un porqué, antes de cambiarlas, analizar cuales son las razones que las mantiene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82678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534988" algn="l" eaLnBrk="1" hangingPunct="1"/>
            <a:r>
              <a:rPr lang="ca-ES" sz="2000" b="1" dirty="0">
                <a:solidFill>
                  <a:schemeClr val="bg1"/>
                </a:solidFill>
              </a:rPr>
              <a:t>APLICACIÓN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5" name="19 CuadroTexto"/>
          <p:cNvSpPr txBox="1">
            <a:spLocks noChangeArrowheads="1"/>
          </p:cNvSpPr>
          <p:nvPr/>
        </p:nvSpPr>
        <p:spPr>
          <a:xfrm>
            <a:off x="395536" y="1586328"/>
            <a:ext cx="8229600" cy="4133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3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39552" y="1440635"/>
            <a:ext cx="8064896" cy="0"/>
          </a:xfrm>
          <a:prstGeom prst="line">
            <a:avLst/>
          </a:prstGeom>
          <a:ln>
            <a:solidFill>
              <a:srgbClr val="3A8F9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2845"/>
            <a:ext cx="688757" cy="42353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409" y="5982326"/>
            <a:ext cx="610727" cy="70349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8994A31-A277-8F43-A3BD-C2B255B6CC54}"/>
              </a:ext>
            </a:extLst>
          </p:cNvPr>
          <p:cNvSpPr txBox="1"/>
          <p:nvPr/>
        </p:nvSpPr>
        <p:spPr>
          <a:xfrm>
            <a:off x="518864" y="1489537"/>
            <a:ext cx="8064896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No me des consejos financieros, muéstrame tu cartera de inversión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No contratar “expertos” que no corran riesgos según tus resultados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No subestimes el poder de las minorías si tienen su piel en juego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400" dirty="0"/>
              <a:t>Toma en cuenta las cosas que “duran” (</a:t>
            </a:r>
            <a:r>
              <a:rPr lang="es-ES" sz="2400" dirty="0" err="1"/>
              <a:t>Lindy</a:t>
            </a:r>
            <a:r>
              <a:rPr lang="es-ES" sz="2400" dirty="0"/>
              <a:t>) escucha los consejos de tu abuela</a:t>
            </a:r>
          </a:p>
        </p:txBody>
      </p:sp>
    </p:spTree>
    <p:extLst>
      <p:ext uri="{BB962C8B-B14F-4D97-AF65-F5344CB8AC3E}">
        <p14:creationId xmlns:p14="http://schemas.microsoft.com/office/powerpoint/2010/main" val="451727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567F97B0F9BE141B95A245159F1EB05" ma:contentTypeVersion="13" ma:contentTypeDescription="Crear nuevo documento." ma:contentTypeScope="" ma:versionID="ab9f870c4ce142a03dc8791d63b0940d">
  <xsd:schema xmlns:xsd="http://www.w3.org/2001/XMLSchema" xmlns:xs="http://www.w3.org/2001/XMLSchema" xmlns:p="http://schemas.microsoft.com/office/2006/metadata/properties" xmlns:ns3="2732223d-38f2-48e4-b54f-7c9538a79360" xmlns:ns4="ebba159d-3bd6-48b2-a51e-04b9225074ef" targetNamespace="http://schemas.microsoft.com/office/2006/metadata/properties" ma:root="true" ma:fieldsID="d70830aaf47a087fbe1c398a60fb8c0a" ns3:_="" ns4:_="">
    <xsd:import namespace="2732223d-38f2-48e4-b54f-7c9538a79360"/>
    <xsd:import namespace="ebba159d-3bd6-48b2-a51e-04b9225074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2223d-38f2-48e4-b54f-7c9538a79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a159d-3bd6-48b2-a51e-04b9225074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2C277B-475A-4627-9EED-380D0480C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8AF622-F2AB-4DAB-AFCE-B0498B21C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32223d-38f2-48e4-b54f-7c9538a79360"/>
    <ds:schemaRef ds:uri="ebba159d-3bd6-48b2-a51e-04b9225074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85C9C3-0659-429E-A679-CC390481051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3484</TotalTime>
  <Words>408</Words>
  <Application>Microsoft Office PowerPoint</Application>
  <PresentationFormat>Presentación en pantalla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EL LIBRO</vt:lpstr>
      <vt:lpstr>IDEAS PRINCIPALES</vt:lpstr>
      <vt:lpstr>IDEAS PRINCIPALES</vt:lpstr>
      <vt:lpstr>OPINIÓN</vt:lpstr>
      <vt:lpstr>APLICACIÓN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Assai disseny</dc:creator>
  <cp:lastModifiedBy>Laura Capel Tatjer</cp:lastModifiedBy>
  <cp:revision>44</cp:revision>
  <dcterms:created xsi:type="dcterms:W3CDTF">2017-03-01T16:57:55Z</dcterms:created>
  <dcterms:modified xsi:type="dcterms:W3CDTF">2021-10-25T13:23:39Z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0x0101009567F97B0F9BE141B95A245159F1EB05</vt:lpwstr>
  </property>
</Properties>
</file>