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1" r:id="rId4"/>
    <p:sldId id="258" r:id="rId5"/>
    <p:sldId id="262" r:id="rId6"/>
    <p:sldId id="263" r:id="rId7"/>
    <p:sldId id="264" r:id="rId8"/>
    <p:sldId id="265" r:id="rId9"/>
    <p:sldId id="266" r:id="rId10"/>
    <p:sldId id="259" r:id="rId11"/>
  </p:sldIdLst>
  <p:sldSz cx="9144000" cy="6858000" type="screen4x3"/>
  <p:notesSz cx="9928225" cy="6797675"/>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F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8" d="100"/>
          <a:sy n="118" d="100"/>
        </p:scale>
        <p:origin x="-1434"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5623698" y="0"/>
            <a:ext cx="4302231" cy="341064"/>
          </a:xfrm>
          <a:prstGeom prst="rect">
            <a:avLst/>
          </a:prstGeom>
        </p:spPr>
        <p:txBody>
          <a:bodyPr vert="horz" lIns="91440" tIns="45720" rIns="91440" bIns="45720" rtlCol="0"/>
          <a:lstStyle>
            <a:lvl1pPr algn="r">
              <a:defRPr sz="1200"/>
            </a:lvl1pPr>
          </a:lstStyle>
          <a:p>
            <a:fld id="{69AEE8E1-4698-4EDD-BE5B-FB618389F313}" type="datetimeFigureOut">
              <a:rPr lang="ca-ES" smtClean="0"/>
              <a:pPr/>
              <a:t>9/12/2021</a:t>
            </a:fld>
            <a:endParaRPr lang="ca-ES"/>
          </a:p>
        </p:txBody>
      </p:sp>
      <p:sp>
        <p:nvSpPr>
          <p:cNvPr id="4" name="Contenidor d'imatge de diapositiva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6" name="Contenidor de peu de pàgina 5"/>
          <p:cNvSpPr>
            <a:spLocks noGrp="1"/>
          </p:cNvSpPr>
          <p:nvPr>
            <p:ph type="ftr" sz="quarter" idx="4"/>
          </p:nvPr>
        </p:nvSpPr>
        <p:spPr>
          <a:xfrm>
            <a:off x="1" y="6456612"/>
            <a:ext cx="4302231" cy="341063"/>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5623698" y="6456612"/>
            <a:ext cx="4302231" cy="341063"/>
          </a:xfrm>
          <a:prstGeom prst="rect">
            <a:avLst/>
          </a:prstGeom>
        </p:spPr>
        <p:txBody>
          <a:bodyPr vert="horz" lIns="91440" tIns="45720" rIns="91440" bIns="45720" rtlCol="0" anchor="b"/>
          <a:lstStyle>
            <a:lvl1pPr algn="r">
              <a:defRPr sz="1200"/>
            </a:lvl1pPr>
          </a:lstStyle>
          <a:p>
            <a:fld id="{C6152A31-EB5F-42C0-A854-B94E5D10019B}" type="slidenum">
              <a:rPr lang="ca-ES" smtClean="0"/>
              <a:pPr/>
              <a:t>‹#›</a:t>
            </a:fld>
            <a:endParaRPr lang="ca-ES"/>
          </a:p>
        </p:txBody>
      </p:sp>
    </p:spTree>
    <p:extLst>
      <p:ext uri="{BB962C8B-B14F-4D97-AF65-F5344CB8AC3E}">
        <p14:creationId xmlns:p14="http://schemas.microsoft.com/office/powerpoint/2010/main" val="151257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3740092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280857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15195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131632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387432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75665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283697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79763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213506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186440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7F518A5-F895-E244-BAB4-985FE955AD44}" type="datetimeFigureOut">
              <a:rPr lang="es-ES" smtClean="0"/>
              <a:pPr/>
              <a:t>09/12/2021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E524F6D-5322-564B-ABA4-9AF8AE1183D2}" type="slidenum">
              <a:rPr lang="es-ES" smtClean="0"/>
              <a:pPr/>
              <a:t>‹#›</a:t>
            </a:fld>
            <a:endParaRPr lang="es-ES"/>
          </a:p>
        </p:txBody>
      </p:sp>
    </p:spTree>
    <p:extLst>
      <p:ext uri="{BB962C8B-B14F-4D97-AF65-F5344CB8AC3E}">
        <p14:creationId xmlns:p14="http://schemas.microsoft.com/office/powerpoint/2010/main" val="75915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518A5-F895-E244-BAB4-985FE955AD44}" type="datetimeFigureOut">
              <a:rPr lang="es-ES" smtClean="0"/>
              <a:pPr/>
              <a:t>09/12/2021</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24F6D-5322-564B-ABA4-9AF8AE1183D2}" type="slidenum">
              <a:rPr lang="es-ES" smtClean="0"/>
              <a:pPr/>
              <a:t>‹#›</a:t>
            </a:fld>
            <a:endParaRPr lang="es-ES"/>
          </a:p>
        </p:txBody>
      </p:sp>
    </p:spTree>
    <p:extLst>
      <p:ext uri="{BB962C8B-B14F-4D97-AF65-F5344CB8AC3E}">
        <p14:creationId xmlns:p14="http://schemas.microsoft.com/office/powerpoint/2010/main" val="2298765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683568" y="3789040"/>
            <a:ext cx="1296144" cy="43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b="1">
                <a:solidFill>
                  <a:schemeClr val="bg1"/>
                </a:solidFill>
              </a:rPr>
              <a:t>LECTOR/A:</a:t>
            </a:r>
            <a:endParaRPr lang="es-ES" b="1" dirty="0">
              <a:solidFill>
                <a:schemeClr val="bg1"/>
              </a:solidFill>
            </a:endParaRPr>
          </a:p>
        </p:txBody>
      </p:sp>
      <p:sp>
        <p:nvSpPr>
          <p:cNvPr id="11" name="Rectangle 2"/>
          <p:cNvSpPr txBox="1">
            <a:spLocks/>
          </p:cNvSpPr>
          <p:nvPr/>
        </p:nvSpPr>
        <p:spPr bwMode="auto">
          <a:xfrm>
            <a:off x="683568" y="3789040"/>
            <a:ext cx="4752528" cy="22322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es-ES" sz="1600" b="1" dirty="0">
              <a:solidFill>
                <a:schemeClr val="bg1">
                  <a:lumMod val="50000"/>
                </a:schemeClr>
              </a:solidFill>
              <a:latin typeface="+mn-lt"/>
            </a:endParaRPr>
          </a:p>
          <a:p>
            <a:endParaRPr lang="es-ES" sz="1600" b="1" dirty="0">
              <a:solidFill>
                <a:schemeClr val="bg1">
                  <a:lumMod val="50000"/>
                </a:schemeClr>
              </a:solidFill>
              <a:latin typeface="+mn-lt"/>
            </a:endParaRPr>
          </a:p>
          <a:p>
            <a:r>
              <a:rPr lang="es-ES" sz="1600" b="1" dirty="0">
                <a:solidFill>
                  <a:schemeClr val="bg1">
                    <a:lumMod val="50000"/>
                  </a:schemeClr>
                </a:solidFill>
              </a:rPr>
              <a:t>Natàlia Mir Serra</a:t>
            </a:r>
            <a:endParaRPr lang="es-ES" sz="1600" dirty="0">
              <a:solidFill>
                <a:schemeClr val="bg1">
                  <a:lumMod val="50000"/>
                </a:schemeClr>
              </a:solidFill>
              <a:latin typeface="+mn-lt"/>
            </a:endParaRPr>
          </a:p>
          <a:p>
            <a:pPr>
              <a:lnSpc>
                <a:spcPct val="120000"/>
              </a:lnSpc>
            </a:pPr>
            <a:r>
              <a:rPr lang="es-ES" sz="1400" dirty="0">
                <a:solidFill>
                  <a:schemeClr val="bg1">
                    <a:lumMod val="50000"/>
                  </a:schemeClr>
                </a:solidFill>
              </a:rPr>
              <a:t>Directora general - INNOBAIX</a:t>
            </a:r>
            <a:endParaRPr lang="es-ES" sz="1400" dirty="0">
              <a:solidFill>
                <a:schemeClr val="bg1">
                  <a:lumMod val="50000"/>
                </a:schemeClr>
              </a:solidFill>
              <a:latin typeface="+mn-lt"/>
            </a:endParaRPr>
          </a:p>
          <a:p>
            <a:pPr>
              <a:lnSpc>
                <a:spcPct val="120000"/>
              </a:lnSpc>
            </a:pPr>
            <a:r>
              <a:rPr lang="es-ES" sz="1400" dirty="0">
                <a:solidFill>
                  <a:schemeClr val="bg1">
                    <a:lumMod val="50000"/>
                  </a:schemeClr>
                </a:solidFill>
              </a:rPr>
              <a:t>www.Innobaix.cat</a:t>
            </a:r>
            <a:endParaRPr lang="es-ES" sz="1400" dirty="0">
              <a:solidFill>
                <a:schemeClr val="bg1">
                  <a:lumMod val="50000"/>
                </a:schemeClr>
              </a:solidFill>
              <a:latin typeface="+mn-lt"/>
            </a:endParaRPr>
          </a:p>
          <a:p>
            <a:r>
              <a:rPr lang="es-ES" sz="2000" dirty="0"/>
              <a:t/>
            </a:r>
            <a:br>
              <a:rPr lang="es-ES" sz="2000" dirty="0"/>
            </a:br>
            <a:endParaRPr kumimoji="0" lang="es-ES" sz="2000" b="0" i="0" u="none" strike="noStrike" kern="1200" cap="none" spc="0" normalizeH="0" baseline="0" noProof="0" dirty="0">
              <a:ln>
                <a:noFill/>
              </a:ln>
              <a:solidFill>
                <a:schemeClr val="bg1">
                  <a:lumMod val="50000"/>
                </a:schemeClr>
              </a:solidFill>
              <a:effectLst/>
              <a:uLnTx/>
              <a:uFillTx/>
              <a:latin typeface="+mj-lt"/>
              <a:ea typeface="+mj-ea"/>
              <a:cs typeface="+mj-cs"/>
            </a:endParaRPr>
          </a:p>
        </p:txBody>
      </p:sp>
      <p:pic>
        <p:nvPicPr>
          <p:cNvPr id="2" name="Imagen 1"/>
          <p:cNvPicPr>
            <a:picLocks noChangeAspect="1"/>
          </p:cNvPicPr>
          <p:nvPr/>
        </p:nvPicPr>
        <p:blipFill>
          <a:blip r:embed="rId2"/>
          <a:stretch>
            <a:fillRect/>
          </a:stretch>
        </p:blipFill>
        <p:spPr>
          <a:xfrm>
            <a:off x="0" y="0"/>
            <a:ext cx="9144000" cy="2664069"/>
          </a:xfrm>
          <a:prstGeom prst="rect">
            <a:avLst/>
          </a:prstGeom>
        </p:spPr>
      </p:pic>
      <p:sp>
        <p:nvSpPr>
          <p:cNvPr id="8" name="Rectangle 2"/>
          <p:cNvSpPr txBox="1">
            <a:spLocks/>
          </p:cNvSpPr>
          <p:nvPr/>
        </p:nvSpPr>
        <p:spPr bwMode="auto">
          <a:xfrm>
            <a:off x="0" y="2276872"/>
            <a:ext cx="9221378" cy="86409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ca-ES" sz="2000" b="1" dirty="0" err="1">
                <a:solidFill>
                  <a:srgbClr val="FFFFFF"/>
                </a:solidFill>
                <a:latin typeface="+mj-lt"/>
                <a:ea typeface="+mj-ea"/>
                <a:cs typeface="+mj-cs"/>
              </a:rPr>
              <a:t>IXa</a:t>
            </a:r>
            <a:r>
              <a:rPr lang="ca-ES" sz="2000" b="1" dirty="0">
                <a:solidFill>
                  <a:srgbClr val="FFFFFF"/>
                </a:solidFill>
                <a:latin typeface="+mj-lt"/>
                <a:ea typeface="+mj-ea"/>
                <a:cs typeface="+mj-cs"/>
              </a:rPr>
              <a:t>  SESSIÓ DEL CLUB DE LECTURA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600" i="0" u="none" strike="noStrike" kern="1200" cap="none" spc="0" normalizeH="0" baseline="0" dirty="0">
                <a:ln>
                  <a:noFill/>
                </a:ln>
                <a:solidFill>
                  <a:srgbClr val="FFFFFF"/>
                </a:solidFill>
                <a:effectLst/>
                <a:uLnTx/>
                <a:uFillTx/>
                <a:latin typeface="+mj-lt"/>
                <a:ea typeface="+mj-ea"/>
                <a:cs typeface="+mj-cs"/>
              </a:rPr>
              <a:t>Sant Feliu de Llobregat, </a:t>
            </a:r>
            <a:r>
              <a:rPr kumimoji="0" lang="es-ES" sz="1600" i="0" u="none" strike="noStrike" kern="1200" cap="none" spc="0" normalizeH="0" dirty="0">
                <a:ln>
                  <a:noFill/>
                </a:ln>
                <a:solidFill>
                  <a:srgbClr val="FFFFFF"/>
                </a:solidFill>
                <a:effectLst/>
                <a:uLnTx/>
                <a:uFillTx/>
                <a:latin typeface="+mj-lt"/>
                <a:ea typeface="+mj-ea"/>
                <a:cs typeface="+mj-cs"/>
              </a:rPr>
              <a:t> 28 </a:t>
            </a:r>
            <a:r>
              <a:rPr kumimoji="0" lang="es-ES" sz="1600" i="0" u="none" strike="noStrike" kern="1200" cap="none" spc="0" normalizeH="0" dirty="0" err="1">
                <a:ln>
                  <a:noFill/>
                </a:ln>
                <a:solidFill>
                  <a:srgbClr val="FFFFFF"/>
                </a:solidFill>
                <a:effectLst/>
                <a:uLnTx/>
                <a:uFillTx/>
                <a:latin typeface="+mj-lt"/>
                <a:ea typeface="+mj-ea"/>
                <a:cs typeface="+mj-cs"/>
              </a:rPr>
              <a:t>d’octubre</a:t>
            </a:r>
            <a:r>
              <a:rPr kumimoji="0" lang="es-ES" sz="1600" i="0" u="none" strike="noStrike" kern="1200" cap="none" spc="0" normalizeH="0">
                <a:ln>
                  <a:noFill/>
                </a:ln>
                <a:solidFill>
                  <a:srgbClr val="FFFFFF"/>
                </a:solidFill>
                <a:effectLst/>
                <a:uLnTx/>
                <a:uFillTx/>
                <a:latin typeface="+mj-lt"/>
                <a:ea typeface="+mj-ea"/>
                <a:cs typeface="+mj-cs"/>
              </a:rPr>
              <a:t> de 2021</a:t>
            </a:r>
            <a:endParaRPr kumimoji="0" lang="es-ES" sz="1600" i="0" u="none" strike="noStrike" kern="1200" cap="none" spc="0" normalizeH="0" baseline="0" noProof="0" dirty="0">
              <a:ln>
                <a:noFill/>
              </a:ln>
              <a:solidFill>
                <a:srgbClr val="FFFFFF"/>
              </a:solidFill>
              <a:effectLst/>
              <a:uLnTx/>
              <a:uFillTx/>
              <a:latin typeface="+mj-lt"/>
              <a:ea typeface="+mj-ea"/>
              <a:cs typeface="+mj-cs"/>
            </a:endParaRPr>
          </a:p>
        </p:txBody>
      </p:sp>
      <p:pic>
        <p:nvPicPr>
          <p:cNvPr id="9" name="Picture 2" descr="C:\Users\Fahd Milena\Downloads\unnamed.png"/>
          <p:cNvPicPr>
            <a:picLocks noChangeAspect="1" noChangeArrowheads="1"/>
          </p:cNvPicPr>
          <p:nvPr/>
        </p:nvPicPr>
        <p:blipFill>
          <a:blip r:embed="rId3"/>
          <a:srcRect r="61221"/>
          <a:stretch>
            <a:fillRect/>
          </a:stretch>
        </p:blipFill>
        <p:spPr bwMode="auto">
          <a:xfrm>
            <a:off x="3152494" y="5692571"/>
            <a:ext cx="1518116" cy="782955"/>
          </a:xfrm>
          <a:prstGeom prst="rect">
            <a:avLst/>
          </a:prstGeom>
          <a:noFill/>
        </p:spPr>
      </p:pic>
      <p:pic>
        <p:nvPicPr>
          <p:cNvPr id="5122" name="Picture 2" descr="Pàgina inicial de l'Ajuntament de Sant Feliu de Llobregat"/>
          <p:cNvPicPr>
            <a:picLocks noChangeAspect="1" noChangeArrowheads="1"/>
          </p:cNvPicPr>
          <p:nvPr/>
        </p:nvPicPr>
        <p:blipFill>
          <a:blip r:embed="rId4"/>
          <a:srcRect/>
          <a:stretch>
            <a:fillRect/>
          </a:stretch>
        </p:blipFill>
        <p:spPr bwMode="auto">
          <a:xfrm>
            <a:off x="4698095" y="5692571"/>
            <a:ext cx="1476002" cy="657434"/>
          </a:xfrm>
          <a:prstGeom prst="rect">
            <a:avLst/>
          </a:prstGeom>
          <a:noFill/>
        </p:spPr>
      </p:pic>
      <p:pic>
        <p:nvPicPr>
          <p:cNvPr id="4" name="Imagen 3" descr="Interfaz de usuario gráfica, Aplicación, Teams&#10;&#10;Descripción generada automáticamente">
            <a:extLst>
              <a:ext uri="{FF2B5EF4-FFF2-40B4-BE49-F238E27FC236}">
                <a16:creationId xmlns:a16="http://schemas.microsoft.com/office/drawing/2014/main" xmlns="" id="{A980D07E-D413-4D07-8DAC-C57E8315A9D0}"/>
              </a:ext>
            </a:extLst>
          </p:cNvPr>
          <p:cNvPicPr>
            <a:picLocks noChangeAspect="1"/>
          </p:cNvPicPr>
          <p:nvPr/>
        </p:nvPicPr>
        <p:blipFill>
          <a:blip r:embed="rId5"/>
          <a:stretch>
            <a:fillRect/>
          </a:stretch>
        </p:blipFill>
        <p:spPr>
          <a:xfrm>
            <a:off x="6578062" y="3140968"/>
            <a:ext cx="1773465" cy="2664069"/>
          </a:xfrm>
          <a:prstGeom prst="rect">
            <a:avLst/>
          </a:prstGeom>
        </p:spPr>
      </p:pic>
    </p:spTree>
    <p:extLst>
      <p:ext uri="{BB962C8B-B14F-4D97-AF65-F5344CB8AC3E}">
        <p14:creationId xmlns:p14="http://schemas.microsoft.com/office/powerpoint/2010/main" val="429486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OPINIÓ</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2" name="CuadroTexto 1">
            <a:extLst>
              <a:ext uri="{FF2B5EF4-FFF2-40B4-BE49-F238E27FC236}">
                <a16:creationId xmlns:a16="http://schemas.microsoft.com/office/drawing/2014/main" xmlns="" id="{41C14328-5842-445F-876E-52AB959F550D}"/>
              </a:ext>
            </a:extLst>
          </p:cNvPr>
          <p:cNvSpPr txBox="1"/>
          <p:nvPr/>
        </p:nvSpPr>
        <p:spPr>
          <a:xfrm>
            <a:off x="477888" y="1586328"/>
            <a:ext cx="8064896" cy="4958280"/>
          </a:xfrm>
          <a:prstGeom prst="rect">
            <a:avLst/>
          </a:prstGeom>
          <a:noFill/>
        </p:spPr>
        <p:txBody>
          <a:bodyPr wrap="square" rtlCol="0">
            <a:spAutoFit/>
          </a:bodyPr>
          <a:lstStyle/>
          <a:p>
            <a:pPr algn="just"/>
            <a:r>
              <a:rPr lang="es-ES" dirty="0"/>
              <a:t>Me parece un libro fantástico, es fácil, ameno y claro. Es una muy buena introducción a la herramienta DISC que también incluye otros conceptos relacionados de una manera muy clara.</a:t>
            </a:r>
          </a:p>
          <a:p>
            <a:pPr algn="just"/>
            <a:endParaRPr lang="es-ES" dirty="0"/>
          </a:p>
          <a:p>
            <a:pPr algn="just"/>
            <a:r>
              <a:rPr lang="es-ES" dirty="0"/>
              <a:t>Lo recomendaría aquellas personas que estén buscando una mejora continua en cualquier ámbito de su ser. De hecho, pienso que el conocimiento sobre el tema es imprescindible para todos aquellos que queramos impactar en los demás con el mensaje deseado.</a:t>
            </a:r>
          </a:p>
          <a:p>
            <a:pPr>
              <a:lnSpc>
                <a:spcPct val="115000"/>
              </a:lnSpc>
              <a:spcAft>
                <a:spcPts val="1200"/>
              </a:spcAft>
            </a:pPr>
            <a:endParaRPr lang="es-ES" sz="1800" dirty="0">
              <a:solidFill>
                <a:srgbClr val="80808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200"/>
              </a:spcAft>
            </a:pPr>
            <a:r>
              <a:rPr lang="es-ES" sz="18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Entendiendo que la comunicación está en todas las áreas de nuestras vidas, es fácil extrapolar estos conocimientos a cualquier ámbito personal y/o relacional con amigos, pareja, vecinos, jefes, subordinados…</a:t>
            </a:r>
            <a:endParaRPr lang="ca-E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200"/>
              </a:spcAft>
            </a:pPr>
            <a:r>
              <a:rPr lang="es-ES" sz="18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La herramienta que nos brinda este libro es aplicable en cualquier momento y ámbito de nuestras vidas y relaciones personales.</a:t>
            </a:r>
            <a:endParaRPr lang="ca-ES"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s-ES" dirty="0"/>
          </a:p>
        </p:txBody>
      </p:sp>
    </p:spTree>
    <p:extLst>
      <p:ext uri="{BB962C8B-B14F-4D97-AF65-F5344CB8AC3E}">
        <p14:creationId xmlns:p14="http://schemas.microsoft.com/office/powerpoint/2010/main" val="82678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lstStyle/>
          <a:p>
            <a:pPr marL="173038" algn="l" eaLnBrk="1" hangingPunct="1"/>
            <a:r>
              <a:rPr lang="ca-ES" sz="2000" b="1" dirty="0">
                <a:solidFill>
                  <a:schemeClr val="bg1"/>
                </a:solidFill>
              </a:rPr>
              <a:t>EL LLIBRE</a:t>
            </a:r>
            <a:endParaRPr lang="es-ES" sz="2000" b="1" dirty="0">
              <a:solidFill>
                <a:schemeClr val="bg1"/>
              </a:solidFill>
            </a:endParaRPr>
          </a:p>
        </p:txBody>
      </p:sp>
      <p:sp>
        <p:nvSpPr>
          <p:cNvPr id="5" name="19 CuadroTexto"/>
          <p:cNvSpPr txBox="1">
            <a:spLocks noChangeArrowheads="1"/>
          </p:cNvSpPr>
          <p:nvPr/>
        </p:nvSpPr>
        <p:spPr>
          <a:xfrm>
            <a:off x="179512" y="1412776"/>
            <a:ext cx="4320480" cy="396044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5 Conector recto"/>
          <p:cNvCxnSpPr>
            <a:stCxn id="4" idx="0"/>
          </p:cNvCxnSpPr>
          <p:nvPr/>
        </p:nvCxnSpPr>
        <p:spPr>
          <a:xfrm>
            <a:off x="4572000" y="0"/>
            <a:ext cx="0" cy="6381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2"/>
          <p:cNvSpPr txBox="1">
            <a:spLocks/>
          </p:cNvSpPr>
          <p:nvPr/>
        </p:nvSpPr>
        <p:spPr bwMode="auto">
          <a:xfrm>
            <a:off x="215516" y="836712"/>
            <a:ext cx="4320480" cy="504056"/>
          </a:xfrm>
          <a:prstGeom prst="rect">
            <a:avLst/>
          </a:prstGeom>
          <a:solidFill>
            <a:srgbClr val="10888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ca-ES" b="1" i="1" dirty="0">
                <a:solidFill>
                  <a:schemeClr val="bg1"/>
                </a:solidFill>
                <a:latin typeface="+mj-lt"/>
                <a:ea typeface="+mj-ea"/>
                <a:cs typeface="+mj-cs"/>
              </a:rPr>
              <a:t>PONTE EN MODO DISC</a:t>
            </a:r>
            <a:endParaRPr kumimoji="0" lang="es-ES" b="1" i="1" u="none" strike="noStrike" kern="1200" cap="none" spc="0" normalizeH="0" baseline="0" noProof="0" dirty="0">
              <a:ln>
                <a:noFill/>
              </a:ln>
              <a:solidFill>
                <a:schemeClr val="bg1"/>
              </a:solidFill>
              <a:effectLst/>
              <a:uLnTx/>
              <a:uFillTx/>
              <a:latin typeface="+mj-lt"/>
              <a:ea typeface="+mj-ea"/>
              <a:cs typeface="+mj-cs"/>
            </a:endParaRPr>
          </a:p>
        </p:txBody>
      </p:sp>
      <p:sp>
        <p:nvSpPr>
          <p:cNvPr id="9" name="19 CuadroTexto"/>
          <p:cNvSpPr txBox="1">
            <a:spLocks noChangeArrowheads="1"/>
          </p:cNvSpPr>
          <p:nvPr/>
        </p:nvSpPr>
        <p:spPr bwMode="auto">
          <a:xfrm>
            <a:off x="4774690" y="1412776"/>
            <a:ext cx="4320480" cy="3960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s-ES" b="1" dirty="0"/>
              <a:t>NOM i COGNOMS</a:t>
            </a:r>
            <a:endParaRPr lang="ca-ES" dirty="0"/>
          </a:p>
          <a:p>
            <a:pPr algn="just"/>
            <a:r>
              <a:rPr lang="ca-ES" dirty="0"/>
              <a:t>MARTA FREIRE ÚBEDA</a:t>
            </a:r>
          </a:p>
          <a:p>
            <a:pPr algn="just"/>
            <a:endParaRPr lang="ca-ES" dirty="0"/>
          </a:p>
          <a:p>
            <a:pPr algn="just"/>
            <a:endParaRPr lang="ca-ES" dirty="0">
              <a:highlight>
                <a:srgbClr val="FFFF00"/>
              </a:highlight>
            </a:endParaRPr>
          </a:p>
          <a:p>
            <a:pPr algn="just"/>
            <a:r>
              <a:rPr lang="es-ES" sz="18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Psicóloga educativa y coach ejecutiva. Durante más de 10 años ha compaginado la formación  de producto y personas con el acompañamiento, supervisión y gestión de equipos comerciales en empresa privada.</a:t>
            </a:r>
          </a:p>
          <a:p>
            <a:pPr algn="just"/>
            <a:endParaRPr lang="ca-ES"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ca-ES" dirty="0">
              <a:highlight>
                <a:srgbClr val="FFFF00"/>
              </a:highlight>
            </a:endParaRPr>
          </a:p>
          <a:p>
            <a:pPr algn="just"/>
            <a:r>
              <a:rPr lang="es-ES" dirty="0"/>
              <a:t> </a:t>
            </a:r>
            <a:endParaRPr lang="ca-ES" dirty="0"/>
          </a:p>
        </p:txBody>
      </p:sp>
      <p:sp>
        <p:nvSpPr>
          <p:cNvPr id="10" name="Rectangle 2"/>
          <p:cNvSpPr txBox="1">
            <a:spLocks/>
          </p:cNvSpPr>
          <p:nvPr/>
        </p:nvSpPr>
        <p:spPr bwMode="auto">
          <a:xfrm>
            <a:off x="4644008" y="836712"/>
            <a:ext cx="4320480" cy="504056"/>
          </a:xfrm>
          <a:prstGeom prst="rect">
            <a:avLst/>
          </a:prstGeom>
          <a:solidFill>
            <a:srgbClr val="10888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ca-ES" b="1" noProof="0" dirty="0">
                <a:solidFill>
                  <a:schemeClr val="bg1"/>
                </a:solidFill>
                <a:latin typeface="+mj-lt"/>
                <a:ea typeface="+mj-ea"/>
                <a:cs typeface="+mj-cs"/>
              </a:rPr>
              <a:t>AUTORS/ES</a:t>
            </a:r>
            <a:endParaRPr kumimoji="0" lang="es-ES"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1" name="12 Tabla"/>
          <p:cNvGraphicFramePr>
            <a:graphicFrameLocks noGrp="1"/>
          </p:cNvGraphicFramePr>
          <p:nvPr>
            <p:extLst>
              <p:ext uri="{D42A27DB-BD31-4B8C-83A1-F6EECF244321}">
                <p14:modId xmlns:p14="http://schemas.microsoft.com/office/powerpoint/2010/main" val="2321176814"/>
              </p:ext>
            </p:extLst>
          </p:nvPr>
        </p:nvGraphicFramePr>
        <p:xfrm>
          <a:off x="226006" y="1412776"/>
          <a:ext cx="4129017" cy="4207275"/>
        </p:xfrm>
        <a:graphic>
          <a:graphicData uri="http://schemas.openxmlformats.org/drawingml/2006/table">
            <a:tbl>
              <a:tblPr/>
              <a:tblGrid>
                <a:gridCol w="1159022">
                  <a:extLst>
                    <a:ext uri="{9D8B030D-6E8A-4147-A177-3AD203B41FA5}">
                      <a16:colId xmlns:a16="http://schemas.microsoft.com/office/drawing/2014/main" xmlns="" val="20000"/>
                    </a:ext>
                  </a:extLst>
                </a:gridCol>
                <a:gridCol w="2969995">
                  <a:extLst>
                    <a:ext uri="{9D8B030D-6E8A-4147-A177-3AD203B41FA5}">
                      <a16:colId xmlns:a16="http://schemas.microsoft.com/office/drawing/2014/main" xmlns="" val="20001"/>
                    </a:ext>
                  </a:extLst>
                </a:gridCol>
              </a:tblGrid>
              <a:tr h="72008">
                <a:tc gridSpan="2">
                  <a:txBody>
                    <a:bodyPr/>
                    <a:lstStyle/>
                    <a:p>
                      <a:pPr>
                        <a:lnSpc>
                          <a:spcPct val="115000"/>
                        </a:lnSpc>
                        <a:spcAft>
                          <a:spcPts val="0"/>
                        </a:spcAft>
                      </a:pPr>
                      <a:endParaRPr lang="es-ES" sz="1100" dirty="0">
                        <a:solidFill>
                          <a:srgbClr val="000000"/>
                        </a:solidFill>
                        <a:latin typeface="Calibri"/>
                        <a:ea typeface="Calibri"/>
                        <a:cs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a:p>
                  </a:txBody>
                  <a:tcPr/>
                </a:tc>
                <a:extLst>
                  <a:ext uri="{0D108BD9-81ED-4DB2-BD59-A6C34878D82A}">
                    <a16:rowId xmlns:a16="http://schemas.microsoft.com/office/drawing/2014/main" xmlns="" val="10000"/>
                  </a:ext>
                </a:extLst>
              </a:tr>
              <a:tr h="373697">
                <a:tc>
                  <a:txBody>
                    <a:bodyPr/>
                    <a:lstStyle/>
                    <a:p>
                      <a:pPr>
                        <a:lnSpc>
                          <a:spcPct val="115000"/>
                        </a:lnSpc>
                        <a:spcAft>
                          <a:spcPts val="600"/>
                        </a:spcAft>
                      </a:pPr>
                      <a:r>
                        <a:rPr lang="es-ES" sz="1400" b="1" dirty="0">
                          <a:solidFill>
                            <a:schemeClr val="tx1"/>
                          </a:solidFill>
                          <a:latin typeface="Calibri"/>
                          <a:ea typeface="Calibri"/>
                          <a:cs typeface="Arial"/>
                        </a:rPr>
                        <a:t>SUBTÍTOL</a:t>
                      </a:r>
                      <a:endParaRPr lang="es-ES" sz="1400" dirty="0">
                        <a:solidFill>
                          <a:schemeClr val="tx1"/>
                        </a:solidFill>
                        <a:latin typeface="Calibri"/>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nSpc>
                          <a:spcPct val="115000"/>
                        </a:lnSpc>
                        <a:spcAft>
                          <a:spcPts val="600"/>
                        </a:spcAft>
                      </a:pPr>
                      <a:r>
                        <a:rPr lang="es-ES" sz="1600" b="0" dirty="0">
                          <a:solidFill>
                            <a:schemeClr val="tx1"/>
                          </a:solidFill>
                          <a:latin typeface="Calibri"/>
                          <a:ea typeface="Calibri"/>
                          <a:cs typeface="Arial"/>
                        </a:rPr>
                        <a:t>UNA GUÍA DE AUTOCONOCIMIENTO DONDE APRENDERÁS EL SISTEMA DISC, MEJORARÁS LA COMUNICACIÓN Y CONSEGUIRÁS TUS OBJETIVOS</a:t>
                      </a:r>
                    </a:p>
                  </a:txBody>
                  <a:tcPr marL="68580" marR="68580" marT="0" marB="0">
                    <a:lnL w="19050" cap="flat" cmpd="sng" algn="ctr">
                      <a:solidFill>
                        <a:srgbClr val="FFFFFF"/>
                      </a:solid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314893">
                <a:tc>
                  <a:txBody>
                    <a:bodyPr/>
                    <a:lstStyle/>
                    <a:p>
                      <a:pPr>
                        <a:lnSpc>
                          <a:spcPct val="115000"/>
                        </a:lnSpc>
                        <a:spcAft>
                          <a:spcPts val="600"/>
                        </a:spcAft>
                      </a:pPr>
                      <a:r>
                        <a:rPr lang="es-ES" sz="1400" b="1" dirty="0">
                          <a:solidFill>
                            <a:schemeClr val="tx1"/>
                          </a:solidFill>
                          <a:latin typeface="Calibri"/>
                          <a:ea typeface="Calibri"/>
                          <a:cs typeface="Arial"/>
                        </a:rPr>
                        <a:t>EDITORIAL</a:t>
                      </a:r>
                      <a:endParaRPr lang="es-ES" sz="1400" dirty="0">
                        <a:solidFill>
                          <a:schemeClr val="tx1"/>
                        </a:solidFill>
                        <a:latin typeface="Calibri"/>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nSpc>
                          <a:spcPct val="115000"/>
                        </a:lnSpc>
                        <a:spcAft>
                          <a:spcPts val="600"/>
                        </a:spcAft>
                      </a:pPr>
                      <a:r>
                        <a:rPr lang="es-ES" sz="1600" kern="1200" dirty="0">
                          <a:solidFill>
                            <a:schemeClr val="tx1"/>
                          </a:solidFill>
                          <a:effectLst/>
                          <a:latin typeface="+mn-lt"/>
                          <a:ea typeface="+mn-ea"/>
                          <a:cs typeface="+mn-cs"/>
                        </a:rPr>
                        <a:t>SAMARCANDA</a:t>
                      </a:r>
                      <a:endParaRPr lang="es-ES" sz="1600" b="0" dirty="0">
                        <a:solidFill>
                          <a:schemeClr val="tx1"/>
                        </a:solidFill>
                        <a:latin typeface="Calibri"/>
                        <a:ea typeface="Calibri"/>
                        <a:cs typeface="Arial"/>
                      </a:endParaRPr>
                    </a:p>
                  </a:txBody>
                  <a:tcPr marL="68580" marR="6858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2"/>
                  </a:ext>
                </a:extLst>
              </a:tr>
              <a:tr h="715804">
                <a:tc>
                  <a:txBody>
                    <a:bodyPr/>
                    <a:lstStyle/>
                    <a:p>
                      <a:pPr>
                        <a:lnSpc>
                          <a:spcPct val="115000"/>
                        </a:lnSpc>
                        <a:spcAft>
                          <a:spcPts val="600"/>
                        </a:spcAft>
                      </a:pPr>
                      <a:r>
                        <a:rPr lang="es-ES" sz="1400" b="1" dirty="0">
                          <a:solidFill>
                            <a:schemeClr val="tx1"/>
                          </a:solidFill>
                          <a:latin typeface="Calibri"/>
                          <a:ea typeface="Calibri"/>
                          <a:cs typeface="Arial"/>
                        </a:rPr>
                        <a:t>LLOC i ANY EDICIÓ</a:t>
                      </a:r>
                      <a:endParaRPr lang="es-ES" sz="1400" dirty="0">
                        <a:solidFill>
                          <a:schemeClr val="tx1"/>
                        </a:solidFill>
                        <a:latin typeface="Calibri"/>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nSpc>
                          <a:spcPct val="115000"/>
                        </a:lnSpc>
                        <a:spcAft>
                          <a:spcPts val="600"/>
                        </a:spcAft>
                      </a:pPr>
                      <a:r>
                        <a:rPr lang="es-ES" sz="1600" kern="1200" dirty="0">
                          <a:solidFill>
                            <a:schemeClr val="tx1"/>
                          </a:solidFill>
                          <a:effectLst/>
                          <a:latin typeface="+mn-lt"/>
                          <a:ea typeface="+mn-ea"/>
                          <a:cs typeface="+mn-cs"/>
                        </a:rPr>
                        <a:t>SEVILLA 2020</a:t>
                      </a:r>
                      <a:endParaRPr lang="es-ES" sz="1600" b="0" dirty="0">
                        <a:solidFill>
                          <a:schemeClr val="tx1"/>
                        </a:solidFill>
                        <a:latin typeface="Calibri"/>
                        <a:ea typeface="Calibri"/>
                        <a:cs typeface="Arial"/>
                      </a:endParaRPr>
                    </a:p>
                  </a:txBody>
                  <a:tcPr marL="68580" marR="6858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629787">
                <a:tc>
                  <a:txBody>
                    <a:bodyPr/>
                    <a:lstStyle/>
                    <a:p>
                      <a:pPr>
                        <a:lnSpc>
                          <a:spcPct val="115000"/>
                        </a:lnSpc>
                        <a:spcAft>
                          <a:spcPts val="600"/>
                        </a:spcAft>
                      </a:pPr>
                      <a:r>
                        <a:rPr lang="es-ES" sz="1400" b="1" dirty="0">
                          <a:solidFill>
                            <a:schemeClr val="tx1"/>
                          </a:solidFill>
                          <a:latin typeface="Calibri"/>
                          <a:ea typeface="Calibri"/>
                          <a:cs typeface="Arial"/>
                        </a:rPr>
                        <a:t>COL·LECCIÓ i NÚMERO</a:t>
                      </a:r>
                      <a:endParaRPr lang="es-ES" sz="1400" dirty="0">
                        <a:solidFill>
                          <a:schemeClr val="tx1"/>
                        </a:solidFill>
                        <a:latin typeface="Calibri"/>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nSpc>
                          <a:spcPct val="115000"/>
                        </a:lnSpc>
                        <a:spcAft>
                          <a:spcPts val="600"/>
                        </a:spcAft>
                      </a:pPr>
                      <a:endParaRPr lang="es-ES" sz="1600" b="0" dirty="0">
                        <a:solidFill>
                          <a:schemeClr val="tx1"/>
                        </a:solidFill>
                        <a:highlight>
                          <a:srgbClr val="FFFF00"/>
                        </a:highlight>
                        <a:latin typeface="Calibri"/>
                        <a:ea typeface="Calibri"/>
                        <a:cs typeface="Arial"/>
                      </a:endParaRPr>
                    </a:p>
                  </a:txBody>
                  <a:tcPr marL="68580" marR="6858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4"/>
                  </a:ext>
                </a:extLst>
              </a:tr>
              <a:tr h="314893">
                <a:tc>
                  <a:txBody>
                    <a:bodyPr/>
                    <a:lstStyle/>
                    <a:p>
                      <a:pPr>
                        <a:lnSpc>
                          <a:spcPct val="115000"/>
                        </a:lnSpc>
                        <a:spcAft>
                          <a:spcPts val="600"/>
                        </a:spcAft>
                      </a:pPr>
                      <a:r>
                        <a:rPr lang="es-ES" sz="1400" b="1" dirty="0">
                          <a:solidFill>
                            <a:schemeClr val="tx1"/>
                          </a:solidFill>
                          <a:latin typeface="Calibri"/>
                          <a:ea typeface="Calibri"/>
                          <a:cs typeface="Arial"/>
                        </a:rPr>
                        <a:t>PÀGINES</a:t>
                      </a:r>
                      <a:endParaRPr lang="es-ES" sz="1400" dirty="0">
                        <a:solidFill>
                          <a:schemeClr val="tx1"/>
                        </a:solidFill>
                        <a:latin typeface="Calibri"/>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nSpc>
                          <a:spcPct val="115000"/>
                        </a:lnSpc>
                        <a:spcAft>
                          <a:spcPts val="600"/>
                        </a:spcAft>
                      </a:pPr>
                      <a:r>
                        <a:rPr lang="ca-ES" sz="1600" b="0" dirty="0">
                          <a:solidFill>
                            <a:schemeClr val="tx1"/>
                          </a:solidFill>
                          <a:latin typeface="Calibri"/>
                          <a:ea typeface="Calibri"/>
                          <a:cs typeface="Arial"/>
                        </a:rPr>
                        <a:t>272</a:t>
                      </a:r>
                      <a:endParaRPr lang="es-ES" sz="1600" b="0" dirty="0">
                        <a:solidFill>
                          <a:schemeClr val="tx1"/>
                        </a:solidFill>
                        <a:latin typeface="Calibri"/>
                        <a:ea typeface="Calibri"/>
                        <a:cs typeface="Arial"/>
                      </a:endParaRPr>
                    </a:p>
                  </a:txBody>
                  <a:tcPr marL="68580" marR="6858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xmlns="" val="10005"/>
                  </a:ext>
                </a:extLst>
              </a:tr>
              <a:tr h="473700">
                <a:tc>
                  <a:txBody>
                    <a:bodyPr/>
                    <a:lstStyle/>
                    <a:p>
                      <a:pPr>
                        <a:lnSpc>
                          <a:spcPct val="115000"/>
                        </a:lnSpc>
                        <a:spcAft>
                          <a:spcPts val="600"/>
                        </a:spcAft>
                      </a:pPr>
                      <a:r>
                        <a:rPr lang="es-ES" sz="1400" b="1" dirty="0">
                          <a:solidFill>
                            <a:schemeClr val="tx1"/>
                          </a:solidFill>
                          <a:latin typeface="+mn-lt"/>
                          <a:ea typeface="Calibri"/>
                          <a:cs typeface="Arial"/>
                        </a:rPr>
                        <a:t>IDIOMA</a:t>
                      </a:r>
                      <a:endParaRPr lang="es-ES" sz="1400" dirty="0">
                        <a:solidFill>
                          <a:schemeClr val="tx1"/>
                        </a:solidFill>
                        <a:latin typeface="+mn-lt"/>
                        <a:ea typeface="Calibri"/>
                        <a:cs typeface="Arial"/>
                      </a:endParaRPr>
                    </a:p>
                  </a:txBody>
                  <a:tcPr marL="68580" marR="68580" marT="0" marB="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nSpc>
                          <a:spcPct val="115000"/>
                        </a:lnSpc>
                        <a:spcAft>
                          <a:spcPts val="600"/>
                        </a:spcAft>
                      </a:pPr>
                      <a:r>
                        <a:rPr lang="ca-ES" sz="1600" b="0" dirty="0">
                          <a:solidFill>
                            <a:schemeClr val="tx1"/>
                          </a:solidFill>
                          <a:latin typeface="Calibri"/>
                          <a:ea typeface="Calibri"/>
                          <a:cs typeface="Arial"/>
                        </a:rPr>
                        <a:t>Castellano</a:t>
                      </a:r>
                    </a:p>
                    <a:p>
                      <a:pPr>
                        <a:lnSpc>
                          <a:spcPct val="115000"/>
                        </a:lnSpc>
                        <a:spcAft>
                          <a:spcPts val="600"/>
                        </a:spcAft>
                      </a:pPr>
                      <a:endParaRPr lang="es-ES" sz="1600" b="0" dirty="0">
                        <a:solidFill>
                          <a:schemeClr val="tx1"/>
                        </a:solidFill>
                        <a:latin typeface="Calibri"/>
                        <a:ea typeface="Calibri"/>
                        <a:cs typeface="Arial"/>
                      </a:endParaRPr>
                    </a:p>
                  </a:txBody>
                  <a:tcPr marL="68580" marR="6858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pic>
        <p:nvPicPr>
          <p:cNvPr id="13" name="Imagen 12"/>
          <p:cNvPicPr>
            <a:picLocks noChangeAspect="1"/>
          </p:cNvPicPr>
          <p:nvPr/>
        </p:nvPicPr>
        <p:blipFill>
          <a:blip r:embed="rId2"/>
          <a:stretch>
            <a:fillRect/>
          </a:stretch>
        </p:blipFill>
        <p:spPr>
          <a:xfrm>
            <a:off x="539552" y="6122845"/>
            <a:ext cx="688757" cy="423534"/>
          </a:xfrm>
          <a:prstGeom prst="rect">
            <a:avLst/>
          </a:prstGeom>
        </p:spPr>
      </p:pic>
    </p:spTree>
    <p:extLst>
      <p:ext uri="{BB962C8B-B14F-4D97-AF65-F5344CB8AC3E}">
        <p14:creationId xmlns:p14="http://schemas.microsoft.com/office/powerpoint/2010/main" val="299465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9" name="CuadroTexto 8">
            <a:extLst>
              <a:ext uri="{FF2B5EF4-FFF2-40B4-BE49-F238E27FC236}">
                <a16:creationId xmlns:a16="http://schemas.microsoft.com/office/drawing/2014/main" xmlns="" id="{9CC091E1-C417-4A28-9514-25968F08DCC4}"/>
              </a:ext>
            </a:extLst>
          </p:cNvPr>
          <p:cNvSpPr txBox="1"/>
          <p:nvPr/>
        </p:nvSpPr>
        <p:spPr>
          <a:xfrm>
            <a:off x="410182" y="1016341"/>
            <a:ext cx="8607787" cy="369332"/>
          </a:xfrm>
          <a:prstGeom prst="rect">
            <a:avLst/>
          </a:prstGeom>
          <a:solidFill>
            <a:schemeClr val="bg1"/>
          </a:solidFill>
        </p:spPr>
        <p:txBody>
          <a:bodyPr wrap="square" rtlCol="0">
            <a:spAutoFit/>
          </a:bodyPr>
          <a:lstStyle/>
          <a:p>
            <a:r>
              <a:rPr lang="ca-ES" dirty="0"/>
              <a:t>La gran </a:t>
            </a:r>
            <a:r>
              <a:rPr lang="ca-ES" dirty="0" err="1"/>
              <a:t>mayoría</a:t>
            </a:r>
            <a:r>
              <a:rPr lang="ca-ES" dirty="0"/>
              <a:t> de </a:t>
            </a:r>
            <a:r>
              <a:rPr lang="ca-ES" dirty="0" err="1"/>
              <a:t>personas</a:t>
            </a:r>
            <a:r>
              <a:rPr lang="ca-ES" dirty="0"/>
              <a:t> </a:t>
            </a:r>
            <a:r>
              <a:rPr lang="ca-ES" dirty="0" err="1"/>
              <a:t>tenemos</a:t>
            </a:r>
            <a:r>
              <a:rPr lang="ca-ES" dirty="0"/>
              <a:t> </a:t>
            </a:r>
            <a:r>
              <a:rPr lang="ca-ES" dirty="0" err="1"/>
              <a:t>más</a:t>
            </a:r>
            <a:r>
              <a:rPr lang="ca-ES" dirty="0"/>
              <a:t> de un color, </a:t>
            </a:r>
            <a:r>
              <a:rPr lang="ca-ES" dirty="0" err="1"/>
              <a:t>aunque</a:t>
            </a:r>
            <a:r>
              <a:rPr lang="ca-ES" dirty="0"/>
              <a:t> en </a:t>
            </a:r>
            <a:r>
              <a:rPr lang="ca-ES" dirty="0" err="1"/>
              <a:t>distintos</a:t>
            </a:r>
            <a:r>
              <a:rPr lang="ca-ES" dirty="0"/>
              <a:t> </a:t>
            </a:r>
            <a:r>
              <a:rPr lang="ca-ES" dirty="0" err="1"/>
              <a:t>grados</a:t>
            </a:r>
            <a:r>
              <a:rPr lang="ca-ES" dirty="0"/>
              <a:t> (roles).</a:t>
            </a:r>
          </a:p>
        </p:txBody>
      </p:sp>
      <p:sp>
        <p:nvSpPr>
          <p:cNvPr id="10" name="CuadroTexto 9">
            <a:extLst>
              <a:ext uri="{FF2B5EF4-FFF2-40B4-BE49-F238E27FC236}">
                <a16:creationId xmlns:a16="http://schemas.microsoft.com/office/drawing/2014/main" xmlns="" id="{168FCBF2-1B1E-42AA-903D-A49C70FE693E}"/>
              </a:ext>
            </a:extLst>
          </p:cNvPr>
          <p:cNvSpPr txBox="1"/>
          <p:nvPr/>
        </p:nvSpPr>
        <p:spPr>
          <a:xfrm>
            <a:off x="6966981" y="2718963"/>
            <a:ext cx="815926" cy="369332"/>
          </a:xfrm>
          <a:prstGeom prst="rect">
            <a:avLst/>
          </a:prstGeom>
          <a:noFill/>
        </p:spPr>
        <p:txBody>
          <a:bodyPr wrap="square" rtlCol="0">
            <a:spAutoFit/>
          </a:bodyPr>
          <a:lstStyle/>
          <a:p>
            <a:r>
              <a:rPr lang="ca-ES" dirty="0"/>
              <a:t>11%</a:t>
            </a:r>
          </a:p>
        </p:txBody>
      </p:sp>
      <p:sp>
        <p:nvSpPr>
          <p:cNvPr id="11" name="CuadroTexto 10">
            <a:extLst>
              <a:ext uri="{FF2B5EF4-FFF2-40B4-BE49-F238E27FC236}">
                <a16:creationId xmlns:a16="http://schemas.microsoft.com/office/drawing/2014/main" xmlns="" id="{57B20570-76CE-4FBC-B6C9-C3FBDEEB69E1}"/>
              </a:ext>
            </a:extLst>
          </p:cNvPr>
          <p:cNvSpPr txBox="1"/>
          <p:nvPr/>
        </p:nvSpPr>
        <p:spPr>
          <a:xfrm>
            <a:off x="1169998" y="4743468"/>
            <a:ext cx="815926" cy="369332"/>
          </a:xfrm>
          <a:prstGeom prst="rect">
            <a:avLst/>
          </a:prstGeom>
          <a:noFill/>
        </p:spPr>
        <p:txBody>
          <a:bodyPr wrap="square" rtlCol="0">
            <a:spAutoFit/>
          </a:bodyPr>
          <a:lstStyle/>
          <a:p>
            <a:r>
              <a:rPr lang="ca-ES" dirty="0"/>
              <a:t>17%</a:t>
            </a:r>
          </a:p>
        </p:txBody>
      </p:sp>
      <p:sp>
        <p:nvSpPr>
          <p:cNvPr id="12" name="CuadroTexto 11">
            <a:extLst>
              <a:ext uri="{FF2B5EF4-FFF2-40B4-BE49-F238E27FC236}">
                <a16:creationId xmlns:a16="http://schemas.microsoft.com/office/drawing/2014/main" xmlns="" id="{FBDA3F41-8FAC-4039-BFB5-2B3FD0064C2C}"/>
              </a:ext>
            </a:extLst>
          </p:cNvPr>
          <p:cNvSpPr txBox="1"/>
          <p:nvPr/>
        </p:nvSpPr>
        <p:spPr>
          <a:xfrm>
            <a:off x="6981051" y="4729931"/>
            <a:ext cx="815926" cy="369332"/>
          </a:xfrm>
          <a:prstGeom prst="rect">
            <a:avLst/>
          </a:prstGeom>
          <a:noFill/>
        </p:spPr>
        <p:txBody>
          <a:bodyPr wrap="square" rtlCol="0">
            <a:spAutoFit/>
          </a:bodyPr>
          <a:lstStyle/>
          <a:p>
            <a:r>
              <a:rPr lang="ca-ES" dirty="0"/>
              <a:t>69%</a:t>
            </a:r>
          </a:p>
        </p:txBody>
      </p:sp>
      <p:sp>
        <p:nvSpPr>
          <p:cNvPr id="13" name="CuadroTexto 12">
            <a:extLst>
              <a:ext uri="{FF2B5EF4-FFF2-40B4-BE49-F238E27FC236}">
                <a16:creationId xmlns:a16="http://schemas.microsoft.com/office/drawing/2014/main" xmlns="" id="{C4719558-7628-4E17-9891-103548C8BCBF}"/>
              </a:ext>
            </a:extLst>
          </p:cNvPr>
          <p:cNvSpPr txBox="1"/>
          <p:nvPr/>
        </p:nvSpPr>
        <p:spPr>
          <a:xfrm>
            <a:off x="1327034" y="2693698"/>
            <a:ext cx="815926" cy="369332"/>
          </a:xfrm>
          <a:prstGeom prst="rect">
            <a:avLst/>
          </a:prstGeom>
          <a:noFill/>
        </p:spPr>
        <p:txBody>
          <a:bodyPr wrap="square" rtlCol="0">
            <a:spAutoFit/>
          </a:bodyPr>
          <a:lstStyle/>
          <a:p>
            <a:r>
              <a:rPr lang="ca-ES" dirty="0"/>
              <a:t>3%</a:t>
            </a:r>
          </a:p>
        </p:txBody>
      </p:sp>
      <p:pic>
        <p:nvPicPr>
          <p:cNvPr id="14" name="Imagen 13" descr="Diagrama&#10;&#10;Descripción generada automáticamente">
            <a:extLst>
              <a:ext uri="{FF2B5EF4-FFF2-40B4-BE49-F238E27FC236}">
                <a16:creationId xmlns:a16="http://schemas.microsoft.com/office/drawing/2014/main" xmlns="" id="{ECBD6545-C063-4E77-9656-8154EC8992EF}"/>
              </a:ext>
            </a:extLst>
          </p:cNvPr>
          <p:cNvPicPr>
            <a:picLocks noChangeAspect="1"/>
          </p:cNvPicPr>
          <p:nvPr/>
        </p:nvPicPr>
        <p:blipFill>
          <a:blip r:embed="rId4"/>
          <a:stretch>
            <a:fillRect/>
          </a:stretch>
        </p:blipFill>
        <p:spPr>
          <a:xfrm>
            <a:off x="1915687" y="1495598"/>
            <a:ext cx="5107419" cy="5742877"/>
          </a:xfrm>
          <a:prstGeom prst="rect">
            <a:avLst/>
          </a:prstGeom>
        </p:spPr>
      </p:pic>
      <p:sp>
        <p:nvSpPr>
          <p:cNvPr id="15" name="CuadroTexto 14">
            <a:extLst>
              <a:ext uri="{FF2B5EF4-FFF2-40B4-BE49-F238E27FC236}">
                <a16:creationId xmlns:a16="http://schemas.microsoft.com/office/drawing/2014/main" xmlns="" id="{E887DD8F-3000-44A4-A04D-19EB74A9ADA6}"/>
              </a:ext>
            </a:extLst>
          </p:cNvPr>
          <p:cNvSpPr txBox="1"/>
          <p:nvPr/>
        </p:nvSpPr>
        <p:spPr>
          <a:xfrm>
            <a:off x="3491196" y="1385673"/>
            <a:ext cx="2038280" cy="369332"/>
          </a:xfrm>
          <a:prstGeom prst="rect">
            <a:avLst/>
          </a:prstGeom>
          <a:noFill/>
        </p:spPr>
        <p:txBody>
          <a:bodyPr wrap="square" rtlCol="0">
            <a:spAutoFit/>
          </a:bodyPr>
          <a:lstStyle/>
          <a:p>
            <a:r>
              <a:rPr lang="ca-ES" dirty="0"/>
              <a:t>VELOCIDAD RÁPIDA</a:t>
            </a:r>
          </a:p>
        </p:txBody>
      </p:sp>
      <p:sp>
        <p:nvSpPr>
          <p:cNvPr id="16" name="CuadroTexto 15">
            <a:extLst>
              <a:ext uri="{FF2B5EF4-FFF2-40B4-BE49-F238E27FC236}">
                <a16:creationId xmlns:a16="http://schemas.microsoft.com/office/drawing/2014/main" xmlns="" id="{FFAB5BE0-24FE-4A99-B374-93A9946FBC96}"/>
              </a:ext>
            </a:extLst>
          </p:cNvPr>
          <p:cNvSpPr txBox="1"/>
          <p:nvPr/>
        </p:nvSpPr>
        <p:spPr>
          <a:xfrm>
            <a:off x="3374054" y="6453704"/>
            <a:ext cx="2038280" cy="369332"/>
          </a:xfrm>
          <a:prstGeom prst="rect">
            <a:avLst/>
          </a:prstGeom>
          <a:noFill/>
        </p:spPr>
        <p:txBody>
          <a:bodyPr wrap="square" rtlCol="0">
            <a:spAutoFit/>
          </a:bodyPr>
          <a:lstStyle/>
          <a:p>
            <a:r>
              <a:rPr lang="ca-ES" dirty="0"/>
              <a:t>VELOCIDAD LENTA</a:t>
            </a:r>
          </a:p>
        </p:txBody>
      </p:sp>
      <p:sp>
        <p:nvSpPr>
          <p:cNvPr id="17" name="CuadroTexto 16">
            <a:extLst>
              <a:ext uri="{FF2B5EF4-FFF2-40B4-BE49-F238E27FC236}">
                <a16:creationId xmlns:a16="http://schemas.microsoft.com/office/drawing/2014/main" xmlns="" id="{944CCE8E-988A-4AF6-B543-F0A743AD0659}"/>
              </a:ext>
            </a:extLst>
          </p:cNvPr>
          <p:cNvSpPr txBox="1"/>
          <p:nvPr/>
        </p:nvSpPr>
        <p:spPr>
          <a:xfrm>
            <a:off x="7035533" y="3732954"/>
            <a:ext cx="1982436" cy="646331"/>
          </a:xfrm>
          <a:prstGeom prst="rect">
            <a:avLst/>
          </a:prstGeom>
          <a:noFill/>
        </p:spPr>
        <p:txBody>
          <a:bodyPr wrap="square" rtlCol="0">
            <a:spAutoFit/>
          </a:bodyPr>
          <a:lstStyle/>
          <a:p>
            <a:pPr algn="ctr"/>
            <a:r>
              <a:rPr lang="ca-ES" dirty="0"/>
              <a:t>ORIENTADO A</a:t>
            </a:r>
          </a:p>
          <a:p>
            <a:pPr algn="ctr"/>
            <a:r>
              <a:rPr lang="ca-ES" dirty="0"/>
              <a:t> LAS PERSONAS</a:t>
            </a:r>
          </a:p>
        </p:txBody>
      </p:sp>
      <p:sp>
        <p:nvSpPr>
          <p:cNvPr id="18" name="CuadroTexto 17">
            <a:extLst>
              <a:ext uri="{FF2B5EF4-FFF2-40B4-BE49-F238E27FC236}">
                <a16:creationId xmlns:a16="http://schemas.microsoft.com/office/drawing/2014/main" xmlns="" id="{7F929D26-3493-4650-A762-2B543EDEC1FD}"/>
              </a:ext>
            </a:extLst>
          </p:cNvPr>
          <p:cNvSpPr txBox="1"/>
          <p:nvPr/>
        </p:nvSpPr>
        <p:spPr>
          <a:xfrm>
            <a:off x="12301" y="3598678"/>
            <a:ext cx="1982436" cy="646331"/>
          </a:xfrm>
          <a:prstGeom prst="rect">
            <a:avLst/>
          </a:prstGeom>
          <a:noFill/>
        </p:spPr>
        <p:txBody>
          <a:bodyPr wrap="square" rtlCol="0">
            <a:spAutoFit/>
          </a:bodyPr>
          <a:lstStyle/>
          <a:p>
            <a:pPr algn="ctr"/>
            <a:r>
              <a:rPr lang="ca-ES" dirty="0"/>
              <a:t>ORIENTADO A</a:t>
            </a:r>
          </a:p>
          <a:p>
            <a:pPr algn="ctr"/>
            <a:r>
              <a:rPr lang="ca-ES" dirty="0"/>
              <a:t> LA TAREA</a:t>
            </a:r>
          </a:p>
        </p:txBody>
      </p:sp>
      <p:sp>
        <p:nvSpPr>
          <p:cNvPr id="19" name="CuadroTexto 18">
            <a:extLst>
              <a:ext uri="{FF2B5EF4-FFF2-40B4-BE49-F238E27FC236}">
                <a16:creationId xmlns:a16="http://schemas.microsoft.com/office/drawing/2014/main" xmlns="" id="{3496C885-6BBD-48A0-AFCB-CA137DF30FDA}"/>
              </a:ext>
            </a:extLst>
          </p:cNvPr>
          <p:cNvSpPr txBox="1"/>
          <p:nvPr/>
        </p:nvSpPr>
        <p:spPr>
          <a:xfrm>
            <a:off x="1903260" y="6730235"/>
            <a:ext cx="5063721" cy="369332"/>
          </a:xfrm>
          <a:prstGeom prst="rect">
            <a:avLst/>
          </a:prstGeom>
          <a:solidFill>
            <a:schemeClr val="bg2"/>
          </a:solidFill>
        </p:spPr>
        <p:txBody>
          <a:bodyPr wrap="square" rtlCol="0">
            <a:spAutoFit/>
          </a:bodyPr>
          <a:lstStyle/>
          <a:p>
            <a:pPr algn="ctr"/>
            <a:endParaRPr lang="ca-ES" dirty="0"/>
          </a:p>
        </p:txBody>
      </p:sp>
    </p:spTree>
    <p:extLst>
      <p:ext uri="{BB962C8B-B14F-4D97-AF65-F5344CB8AC3E}">
        <p14:creationId xmlns:p14="http://schemas.microsoft.com/office/powerpoint/2010/main" val="327719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9" name="CuadroTexto 8">
            <a:extLst>
              <a:ext uri="{FF2B5EF4-FFF2-40B4-BE49-F238E27FC236}">
                <a16:creationId xmlns:a16="http://schemas.microsoft.com/office/drawing/2014/main" xmlns="" id="{1B43288E-7E05-4DA8-8A3C-40966CF2B9E3}"/>
              </a:ext>
            </a:extLst>
          </p:cNvPr>
          <p:cNvSpPr txBox="1"/>
          <p:nvPr/>
        </p:nvSpPr>
        <p:spPr>
          <a:xfrm>
            <a:off x="539552" y="1828800"/>
            <a:ext cx="8229601" cy="4930581"/>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sz="2000" dirty="0"/>
              <a:t>La calidad de nuestras relaciones es igual a la calidad de nuestras conversaciones.</a:t>
            </a:r>
          </a:p>
          <a:p>
            <a:pPr marL="342900" indent="-342900">
              <a:lnSpc>
                <a:spcPct val="200000"/>
              </a:lnSpc>
              <a:buFont typeface="Arial" panose="020B0604020202020204" pitchFamily="34" charset="0"/>
              <a:buChar char="•"/>
            </a:pPr>
            <a:r>
              <a:rPr lang="es-ES" sz="2000" dirty="0"/>
              <a:t>El miedo es de valientes y es inevitable, pero superarlo es una decisión.</a:t>
            </a:r>
          </a:p>
          <a:p>
            <a:pPr marL="342900" indent="-342900">
              <a:lnSpc>
                <a:spcPct val="200000"/>
              </a:lnSpc>
              <a:buFont typeface="Arial" panose="020B0604020202020204" pitchFamily="34" charset="0"/>
              <a:buChar char="•"/>
            </a:pPr>
            <a:r>
              <a:rPr lang="es-ES" sz="2000" dirty="0"/>
              <a:t>Vivimos en un entorno VICA (volátil, incierto, complejo y ambiguo), hay que aprender a gestionar el cambio.</a:t>
            </a:r>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p:txBody>
      </p:sp>
    </p:spTree>
    <p:extLst>
      <p:ext uri="{BB962C8B-B14F-4D97-AF65-F5344CB8AC3E}">
        <p14:creationId xmlns:p14="http://schemas.microsoft.com/office/powerpoint/2010/main" val="370543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9" name="CuadroTexto 8">
            <a:extLst>
              <a:ext uri="{FF2B5EF4-FFF2-40B4-BE49-F238E27FC236}">
                <a16:creationId xmlns:a16="http://schemas.microsoft.com/office/drawing/2014/main" xmlns="" id="{1B43288E-7E05-4DA8-8A3C-40966CF2B9E3}"/>
              </a:ext>
            </a:extLst>
          </p:cNvPr>
          <p:cNvSpPr txBox="1"/>
          <p:nvPr/>
        </p:nvSpPr>
        <p:spPr>
          <a:xfrm>
            <a:off x="539552" y="1828800"/>
            <a:ext cx="8229601" cy="5546134"/>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sz="2000" dirty="0"/>
              <a:t>Cuándo la amígdala nos secuestra, necesitamos TIEMPO para enfriarnos, calmarnos, tranquilizarnos; una vez seas capaz de identificar que estás secuestrada, el siguiente paso es ganar tiempo, CONCIENCIA (muévete).</a:t>
            </a:r>
          </a:p>
          <a:p>
            <a:pPr marL="342900" indent="-342900">
              <a:lnSpc>
                <a:spcPct val="200000"/>
              </a:lnSpc>
              <a:buFont typeface="Arial" panose="020B0604020202020204" pitchFamily="34" charset="0"/>
              <a:buChar char="•"/>
            </a:pPr>
            <a:r>
              <a:rPr lang="es-ES" sz="2000" dirty="0"/>
              <a:t>Un acto comunicativo es: mi intención </a:t>
            </a:r>
            <a:r>
              <a:rPr lang="es-ES" sz="2000" dirty="0">
                <a:sym typeface="Wingdings" panose="05000000000000000000" pitchFamily="2" charset="2"/>
              </a:rPr>
              <a:t> mi comportamiento (cómo lo digo)  mi impacto. Debería ser igual mi intención que mi impacto.</a:t>
            </a:r>
          </a:p>
          <a:p>
            <a:pPr marL="342900" indent="-342900">
              <a:lnSpc>
                <a:spcPct val="200000"/>
              </a:lnSpc>
              <a:buFont typeface="Arial" panose="020B0604020202020204" pitchFamily="34" charset="0"/>
              <a:buChar char="•"/>
            </a:pPr>
            <a:r>
              <a:rPr lang="es-ES" sz="2000" dirty="0">
                <a:sym typeface="Wingdings" panose="05000000000000000000" pitchFamily="2" charset="2"/>
              </a:rPr>
              <a:t>Recuerda, siempre comunicamos por acción u omisión.</a:t>
            </a:r>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p:txBody>
      </p:sp>
    </p:spTree>
    <p:extLst>
      <p:ext uri="{BB962C8B-B14F-4D97-AF65-F5344CB8AC3E}">
        <p14:creationId xmlns:p14="http://schemas.microsoft.com/office/powerpoint/2010/main" val="61566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9" name="CuadroTexto 8">
            <a:extLst>
              <a:ext uri="{FF2B5EF4-FFF2-40B4-BE49-F238E27FC236}">
                <a16:creationId xmlns:a16="http://schemas.microsoft.com/office/drawing/2014/main" xmlns="" id="{1B43288E-7E05-4DA8-8A3C-40966CF2B9E3}"/>
              </a:ext>
            </a:extLst>
          </p:cNvPr>
          <p:cNvSpPr txBox="1"/>
          <p:nvPr/>
        </p:nvSpPr>
        <p:spPr>
          <a:xfrm>
            <a:off x="539552" y="1828800"/>
            <a:ext cx="8229601" cy="4930581"/>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sz="2000" dirty="0">
                <a:sym typeface="Wingdings" panose="05000000000000000000" pitchFamily="2" charset="2"/>
              </a:rPr>
              <a:t>Comunicar es más que dar información, es emocionar, influir, persuadir, enamorar, vender , transmitir.</a:t>
            </a:r>
          </a:p>
          <a:p>
            <a:pPr>
              <a:lnSpc>
                <a:spcPct val="200000"/>
              </a:lnSpc>
            </a:pPr>
            <a:endParaRPr lang="es-ES" sz="2000" dirty="0">
              <a:sym typeface="Wingdings" panose="05000000000000000000" pitchFamily="2" charset="2"/>
            </a:endParaRPr>
          </a:p>
          <a:p>
            <a:pPr marL="342900" indent="-342900">
              <a:lnSpc>
                <a:spcPct val="200000"/>
              </a:lnSpc>
              <a:buFont typeface="Arial" panose="020B0604020202020204" pitchFamily="34" charset="0"/>
              <a:buChar char="•"/>
            </a:pPr>
            <a:r>
              <a:rPr lang="es-ES" sz="2000" dirty="0">
                <a:sym typeface="Wingdings" panose="05000000000000000000" pitchFamily="2" charset="2"/>
              </a:rPr>
              <a:t>Sin beneficio no hay cambio (ni satisfacción).</a:t>
            </a:r>
          </a:p>
          <a:p>
            <a:pPr marL="342900" indent="-342900">
              <a:lnSpc>
                <a:spcPct val="200000"/>
              </a:lnSpc>
              <a:buFont typeface="Arial" panose="020B0604020202020204" pitchFamily="34" charset="0"/>
              <a:buChar char="•"/>
            </a:pPr>
            <a:endParaRPr lang="es-ES" sz="2000" dirty="0">
              <a:sym typeface="Wingdings" panose="05000000000000000000" pitchFamily="2" charset="2"/>
            </a:endParaRPr>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a:p>
            <a:pPr marL="342900" indent="-342900">
              <a:lnSpc>
                <a:spcPct val="200000"/>
              </a:lnSpc>
              <a:buFont typeface="Arial" panose="020B0604020202020204" pitchFamily="34" charset="0"/>
              <a:buChar char="•"/>
            </a:pPr>
            <a:endParaRPr lang="es-ES" sz="2000" dirty="0"/>
          </a:p>
        </p:txBody>
      </p:sp>
    </p:spTree>
    <p:extLst>
      <p:ext uri="{BB962C8B-B14F-4D97-AF65-F5344CB8AC3E}">
        <p14:creationId xmlns:p14="http://schemas.microsoft.com/office/powerpoint/2010/main" val="326551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477888" y="1173348"/>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2" name="CuadroTexto 1">
            <a:extLst>
              <a:ext uri="{FF2B5EF4-FFF2-40B4-BE49-F238E27FC236}">
                <a16:creationId xmlns:a16="http://schemas.microsoft.com/office/drawing/2014/main" xmlns="" id="{36E17686-32E8-4035-9DF6-75B9B381E9C3}"/>
              </a:ext>
            </a:extLst>
          </p:cNvPr>
          <p:cNvSpPr txBox="1"/>
          <p:nvPr/>
        </p:nvSpPr>
        <p:spPr>
          <a:xfrm>
            <a:off x="0" y="1334772"/>
            <a:ext cx="9383151" cy="777071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dirty="0"/>
              <a:t>Interpretamos lo que vemos, sin tener en cuenta toda la información y creamos conclusiones categóricas, en ocasiones definitivas y, en cualquier caso, falsas.</a:t>
            </a:r>
            <a:r>
              <a:rPr lang="es-ES" dirty="0">
                <a:sym typeface="Wingdings" panose="05000000000000000000" pitchFamily="2" charset="2"/>
              </a:rPr>
              <a:t> A más tiempo, ¡peor! </a:t>
            </a:r>
          </a:p>
          <a:p>
            <a:pPr marL="800100" lvl="1" indent="-342900">
              <a:lnSpc>
                <a:spcPct val="200000"/>
              </a:lnSpc>
              <a:buFont typeface="+mj-lt"/>
              <a:buAutoNum type="arabicPeriod"/>
            </a:pPr>
            <a:r>
              <a:rPr lang="es-ES" dirty="0"/>
              <a:t>HECHOS—&gt; Juan no me ha saludado cuando nos hemos cruzado.</a:t>
            </a:r>
          </a:p>
          <a:p>
            <a:pPr marL="800100" lvl="1" indent="-342900">
              <a:lnSpc>
                <a:spcPct val="200000"/>
              </a:lnSpc>
              <a:buFont typeface="+mj-lt"/>
              <a:buAutoNum type="arabicPeriod"/>
            </a:pPr>
            <a:r>
              <a:rPr lang="es-ES" dirty="0"/>
              <a:t>INTERPRETACIONES</a:t>
            </a:r>
            <a:r>
              <a:rPr lang="es-ES" dirty="0">
                <a:sym typeface="Wingdings" panose="05000000000000000000" pitchFamily="2" charset="2"/>
              </a:rPr>
              <a:t> Juan pasa de mi.</a:t>
            </a:r>
          </a:p>
          <a:p>
            <a:pPr marL="800100" lvl="1" indent="-342900">
              <a:lnSpc>
                <a:spcPct val="200000"/>
              </a:lnSpc>
              <a:buFont typeface="+mj-lt"/>
              <a:buAutoNum type="arabicPeriod"/>
            </a:pPr>
            <a:r>
              <a:rPr lang="es-ES" dirty="0">
                <a:sym typeface="Wingdings" panose="05000000000000000000" pitchFamily="2" charset="2"/>
              </a:rPr>
              <a:t>ATRIBUCIÓN DE CAUSAS  Juan pasa de mi porque el otro día no le pasé el contacto del cliente.</a:t>
            </a:r>
          </a:p>
          <a:p>
            <a:pPr marL="800100" lvl="1" indent="-342900">
              <a:lnSpc>
                <a:spcPct val="200000"/>
              </a:lnSpc>
              <a:buFont typeface="+mj-lt"/>
              <a:buAutoNum type="arabicPeriod"/>
            </a:pPr>
            <a:r>
              <a:rPr lang="es-ES" dirty="0">
                <a:sym typeface="Wingdings" panose="05000000000000000000" pitchFamily="2" charset="2"/>
              </a:rPr>
              <a:t>GENERALIZACIONES  Juan se enfada siempre que le digo que no.</a:t>
            </a:r>
          </a:p>
          <a:p>
            <a:pPr marL="800100" lvl="1" indent="-342900">
              <a:lnSpc>
                <a:spcPct val="200000"/>
              </a:lnSpc>
              <a:buFont typeface="+mj-lt"/>
              <a:buAutoNum type="arabicPeriod"/>
            </a:pPr>
            <a:r>
              <a:rPr lang="es-ES" dirty="0">
                <a:sym typeface="Wingdings" panose="05000000000000000000" pitchFamily="2" charset="2"/>
              </a:rPr>
              <a:t>ACCIÓN: ENFRENTAMIENTO La próxima vez que le vea le voy a girar  la espalda.</a:t>
            </a:r>
          </a:p>
          <a:p>
            <a:pPr>
              <a:lnSpc>
                <a:spcPct val="200000"/>
              </a:lnSpc>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r>
              <a:rPr lang="ca-ES" dirty="0">
                <a:sym typeface="Wingdings" panose="05000000000000000000" pitchFamily="2" charset="2"/>
              </a:rPr>
              <a:t> </a:t>
            </a:r>
          </a:p>
          <a:p>
            <a:pPr marL="342900" indent="-342900">
              <a:lnSpc>
                <a:spcPct val="200000"/>
              </a:lnSpc>
              <a:buFont typeface="Arial" panose="020B0604020202020204" pitchFamily="34" charset="0"/>
              <a:buChar char="•"/>
            </a:pPr>
            <a:endParaRPr lang="ca-ES" dirty="0"/>
          </a:p>
        </p:txBody>
      </p:sp>
    </p:spTree>
    <p:extLst>
      <p:ext uri="{BB962C8B-B14F-4D97-AF65-F5344CB8AC3E}">
        <p14:creationId xmlns:p14="http://schemas.microsoft.com/office/powerpoint/2010/main" val="28779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2" name="CuadroTexto 1">
            <a:extLst>
              <a:ext uri="{FF2B5EF4-FFF2-40B4-BE49-F238E27FC236}">
                <a16:creationId xmlns:a16="http://schemas.microsoft.com/office/drawing/2014/main" xmlns="" id="{36E17686-32E8-4035-9DF6-75B9B381E9C3}"/>
              </a:ext>
            </a:extLst>
          </p:cNvPr>
          <p:cNvSpPr txBox="1"/>
          <p:nvPr/>
        </p:nvSpPr>
        <p:spPr>
          <a:xfrm>
            <a:off x="196948" y="1440635"/>
            <a:ext cx="8947052" cy="7392793"/>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sz="2000" dirty="0">
                <a:sym typeface="Wingdings" panose="05000000000000000000" pitchFamily="2" charset="2"/>
              </a:rPr>
              <a:t>Las personas tenemos unos factores predeterminados: GENÉTICA, no se pude cambiar. Hay una parte de mi comportamiento que no puedo variar. Hay una parte del otro que TAMPOCO puedo cambiar. Pero,  hay una parte de mi comportamiento que SÍ puedo variar.</a:t>
            </a:r>
          </a:p>
          <a:p>
            <a:pPr>
              <a:lnSpc>
                <a:spcPct val="200000"/>
              </a:lnSpc>
            </a:pPr>
            <a:endParaRPr lang="es-ES" sz="2000" dirty="0">
              <a:sym typeface="Wingdings" panose="05000000000000000000" pitchFamily="2" charset="2"/>
            </a:endParaRPr>
          </a:p>
          <a:p>
            <a:pPr marL="342900" indent="-342900">
              <a:lnSpc>
                <a:spcPct val="200000"/>
              </a:lnSpc>
              <a:buFont typeface="Arial" panose="020B0604020202020204" pitchFamily="34" charset="0"/>
              <a:buChar char="•"/>
            </a:pPr>
            <a:r>
              <a:rPr lang="es-ES" sz="2000" dirty="0">
                <a:sym typeface="Wingdings" panose="05000000000000000000" pitchFamily="2" charset="2"/>
              </a:rPr>
              <a:t>El ambiente y el entorno de una persona pueden modificar su comportamiento.</a:t>
            </a:r>
          </a:p>
          <a:p>
            <a:pPr marL="342900" indent="-342900">
              <a:lnSpc>
                <a:spcPct val="200000"/>
              </a:lnSpc>
              <a:buFont typeface="Arial" panose="020B0604020202020204" pitchFamily="34" charset="0"/>
              <a:buChar char="•"/>
            </a:pPr>
            <a:endParaRPr lang="es-ES" sz="2000" dirty="0">
              <a:sym typeface="Wingdings" panose="05000000000000000000" pitchFamily="2" charset="2"/>
            </a:endParaRPr>
          </a:p>
          <a:p>
            <a:pPr marL="285750" indent="-285750">
              <a:lnSpc>
                <a:spcPct val="200000"/>
              </a:lnSpc>
              <a:buFont typeface="Arial" panose="020B0604020202020204" pitchFamily="34" charset="0"/>
              <a:buChar char="•"/>
            </a:pPr>
            <a:endParaRPr lang="es-ES" sz="2000" dirty="0">
              <a:sym typeface="Wingdings" panose="05000000000000000000" pitchFamily="2" charset="2"/>
            </a:endParaRPr>
          </a:p>
          <a:p>
            <a:pPr marL="742950" lvl="1" indent="-285750">
              <a:lnSpc>
                <a:spcPct val="200000"/>
              </a:lnSpc>
              <a:buFont typeface="Arial" panose="020B0604020202020204" pitchFamily="34" charset="0"/>
              <a:buChar char="•"/>
            </a:pPr>
            <a:endParaRPr lang="es-ES" sz="2000" dirty="0">
              <a:sym typeface="Wingdings" panose="05000000000000000000" pitchFamily="2" charset="2"/>
            </a:endParaRPr>
          </a:p>
          <a:p>
            <a:pPr marL="742950" lvl="1" indent="-285750">
              <a:lnSpc>
                <a:spcPct val="200000"/>
              </a:lnSpc>
              <a:buFont typeface="Arial" panose="020B0604020202020204" pitchFamily="34" charset="0"/>
              <a:buChar char="•"/>
            </a:pPr>
            <a:endParaRPr lang="ca-ES" sz="2000" dirty="0">
              <a:sym typeface="Wingdings" panose="05000000000000000000" pitchFamily="2" charset="2"/>
            </a:endParaRPr>
          </a:p>
          <a:p>
            <a:pPr marL="800100" lvl="1" indent="-342900">
              <a:lnSpc>
                <a:spcPct val="200000"/>
              </a:lnSpc>
              <a:buFont typeface="Arial" panose="020B0604020202020204" pitchFamily="34" charset="0"/>
              <a:buChar char="•"/>
            </a:pPr>
            <a:r>
              <a:rPr lang="ca-ES" sz="2000" dirty="0">
                <a:sym typeface="Wingdings" panose="05000000000000000000" pitchFamily="2" charset="2"/>
              </a:rPr>
              <a:t> </a:t>
            </a:r>
          </a:p>
          <a:p>
            <a:pPr marL="342900" indent="-342900">
              <a:lnSpc>
                <a:spcPct val="200000"/>
              </a:lnSpc>
              <a:buFont typeface="Arial" panose="020B0604020202020204" pitchFamily="34" charset="0"/>
              <a:buChar char="•"/>
            </a:pPr>
            <a:endParaRPr lang="ca-ES" sz="2000" dirty="0"/>
          </a:p>
        </p:txBody>
      </p:sp>
    </p:spTree>
    <p:extLst>
      <p:ext uri="{BB962C8B-B14F-4D97-AF65-F5344CB8AC3E}">
        <p14:creationId xmlns:p14="http://schemas.microsoft.com/office/powerpoint/2010/main" val="17621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0" y="0"/>
            <a:ext cx="9144000" cy="764704"/>
          </a:xfrm>
          <a:solidFill>
            <a:schemeClr val="tx1"/>
          </a:solidFill>
        </p:spPr>
        <p:txBody>
          <a:bodyPr>
            <a:normAutofit/>
          </a:bodyPr>
          <a:lstStyle/>
          <a:p>
            <a:pPr marL="534988" algn="l" eaLnBrk="1" hangingPunct="1"/>
            <a:r>
              <a:rPr lang="ca-ES" sz="2000" b="1" dirty="0">
                <a:solidFill>
                  <a:schemeClr val="bg1"/>
                </a:solidFill>
              </a:rPr>
              <a:t>IDEES PRINCIPALS</a:t>
            </a:r>
            <a:endParaRPr lang="es-ES" sz="2000" b="1" dirty="0">
              <a:solidFill>
                <a:schemeClr val="bg1"/>
              </a:solidFill>
            </a:endParaRPr>
          </a:p>
        </p:txBody>
      </p:sp>
      <p:sp>
        <p:nvSpPr>
          <p:cNvPr id="5" name="19 CuadroTexto"/>
          <p:cNvSpPr txBox="1">
            <a:spLocks noChangeArrowheads="1"/>
          </p:cNvSpPr>
          <p:nvPr/>
        </p:nvSpPr>
        <p:spPr>
          <a:xfrm>
            <a:off x="395536" y="1586328"/>
            <a:ext cx="8229600" cy="41338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7313" indent="0">
              <a:lnSpc>
                <a:spcPct val="80000"/>
              </a:lnSpc>
              <a:spcBef>
                <a:spcPct val="0"/>
              </a:spcBef>
              <a:buFontTx/>
              <a:buNone/>
              <a:defRPr/>
            </a:pPr>
            <a:endParaRPr lang="es-ES" sz="1800" dirty="0">
              <a:solidFill>
                <a:schemeClr val="bg1">
                  <a:lumMod val="50000"/>
                </a:schemeClr>
              </a:solidFill>
            </a:endParaRPr>
          </a:p>
        </p:txBody>
      </p:sp>
      <p:cxnSp>
        <p:nvCxnSpPr>
          <p:cNvPr id="6" name="Conector recto 5"/>
          <p:cNvCxnSpPr/>
          <p:nvPr/>
        </p:nvCxnSpPr>
        <p:spPr>
          <a:xfrm>
            <a:off x="539552" y="1440635"/>
            <a:ext cx="8064896" cy="0"/>
          </a:xfrm>
          <a:prstGeom prst="line">
            <a:avLst/>
          </a:prstGeom>
          <a:ln>
            <a:solidFill>
              <a:srgbClr val="3A8F91"/>
            </a:solidFill>
          </a:ln>
          <a:effectLst/>
        </p:spPr>
        <p:style>
          <a:lnRef idx="2">
            <a:schemeClr val="accent1"/>
          </a:lnRef>
          <a:fillRef idx="0">
            <a:schemeClr val="accent1"/>
          </a:fillRef>
          <a:effectRef idx="1">
            <a:schemeClr val="accent1"/>
          </a:effectRef>
          <a:fontRef idx="minor">
            <a:schemeClr val="tx1"/>
          </a:fontRef>
        </p:style>
      </p:cxnSp>
      <p:pic>
        <p:nvPicPr>
          <p:cNvPr id="7" name="Imagen 6"/>
          <p:cNvPicPr>
            <a:picLocks noChangeAspect="1"/>
          </p:cNvPicPr>
          <p:nvPr/>
        </p:nvPicPr>
        <p:blipFill>
          <a:blip r:embed="rId2"/>
          <a:stretch>
            <a:fillRect/>
          </a:stretch>
        </p:blipFill>
        <p:spPr>
          <a:xfrm>
            <a:off x="539552" y="6122845"/>
            <a:ext cx="688757" cy="423534"/>
          </a:xfrm>
          <a:prstGeom prst="rect">
            <a:avLst/>
          </a:prstGeom>
        </p:spPr>
      </p:pic>
      <p:pic>
        <p:nvPicPr>
          <p:cNvPr id="3" name="Imagen 2"/>
          <p:cNvPicPr>
            <a:picLocks noChangeAspect="1"/>
          </p:cNvPicPr>
          <p:nvPr/>
        </p:nvPicPr>
        <p:blipFill>
          <a:blip r:embed="rId3"/>
          <a:stretch>
            <a:fillRect/>
          </a:stretch>
        </p:blipFill>
        <p:spPr>
          <a:xfrm>
            <a:off x="8014409" y="5982326"/>
            <a:ext cx="610727" cy="703496"/>
          </a:xfrm>
          <a:prstGeom prst="rect">
            <a:avLst/>
          </a:prstGeom>
        </p:spPr>
      </p:pic>
      <p:sp>
        <p:nvSpPr>
          <p:cNvPr id="2" name="CuadroTexto 1">
            <a:extLst>
              <a:ext uri="{FF2B5EF4-FFF2-40B4-BE49-F238E27FC236}">
                <a16:creationId xmlns:a16="http://schemas.microsoft.com/office/drawing/2014/main" xmlns="" id="{36E17686-32E8-4035-9DF6-75B9B381E9C3}"/>
              </a:ext>
            </a:extLst>
          </p:cNvPr>
          <p:cNvSpPr txBox="1"/>
          <p:nvPr/>
        </p:nvSpPr>
        <p:spPr>
          <a:xfrm>
            <a:off x="281353" y="1440635"/>
            <a:ext cx="8862647" cy="7216719"/>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s-ES" dirty="0">
                <a:sym typeface="Wingdings" panose="05000000000000000000" pitchFamily="2" charset="2"/>
              </a:rPr>
              <a:t>El lenguaje que utilizamos con nosotros genera realidad. ¿Cómo me hablo, qué me digo? Nada tiene más poder para ti que lo que te dices a ti mismo.</a:t>
            </a:r>
          </a:p>
          <a:p>
            <a:pPr marL="342900" indent="-342900">
              <a:lnSpc>
                <a:spcPct val="200000"/>
              </a:lnSpc>
              <a:buFont typeface="Arial" panose="020B0604020202020204" pitchFamily="34" charset="0"/>
              <a:buChar char="•"/>
            </a:pPr>
            <a:r>
              <a:rPr lang="es-ES" dirty="0">
                <a:sym typeface="Wingdings" panose="05000000000000000000" pitchFamily="2" charset="2"/>
              </a:rPr>
              <a:t>¡La vida es ahora! Decide qué quieres hacer con el tiempo que la vida te da.</a:t>
            </a:r>
          </a:p>
          <a:p>
            <a:pPr marL="342900" indent="-342900">
              <a:lnSpc>
                <a:spcPct val="200000"/>
              </a:lnSpc>
              <a:buFont typeface="Arial" panose="020B0604020202020204" pitchFamily="34" charset="0"/>
              <a:buChar char="•"/>
            </a:pPr>
            <a:r>
              <a:rPr lang="es-ES" dirty="0">
                <a:sym typeface="Wingdings" panose="05000000000000000000" pitchFamily="2" charset="2"/>
              </a:rPr>
              <a:t>Es fundamental que las personas identifiquen qué mochila llevan y cómo gestionan su contenido. Si estás cargada de descanso, tranquilidad o positivismo, hoy compartirás tu buen rollo, sino ese día será más frío, el tráfico va más lento, tu vecino es más borde y el camarero un lento, boicoteando nuevas ideas, compañeros...</a:t>
            </a:r>
          </a:p>
          <a:p>
            <a:pPr>
              <a:lnSpc>
                <a:spcPct val="200000"/>
              </a:lnSpc>
            </a:pPr>
            <a:endParaRPr lang="es-ES" dirty="0">
              <a:sym typeface="Wingdings" panose="05000000000000000000" pitchFamily="2" charset="2"/>
            </a:endParaRPr>
          </a:p>
          <a:p>
            <a:pPr marL="285750" indent="-285750">
              <a:lnSpc>
                <a:spcPct val="200000"/>
              </a:lnSpc>
              <a:buFont typeface="Arial" panose="020B0604020202020204" pitchFamily="34" charset="0"/>
              <a:buChar char="•"/>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endParaRPr lang="ca-ES" dirty="0">
              <a:sym typeface="Wingdings" panose="05000000000000000000" pitchFamily="2" charset="2"/>
            </a:endParaRPr>
          </a:p>
          <a:p>
            <a:pPr marL="742950" lvl="1" indent="-285750">
              <a:lnSpc>
                <a:spcPct val="200000"/>
              </a:lnSpc>
              <a:buFont typeface="Arial" panose="020B0604020202020204" pitchFamily="34" charset="0"/>
              <a:buChar char="•"/>
            </a:pPr>
            <a:endParaRPr lang="ca-ES" dirty="0">
              <a:sym typeface="Wingdings" panose="05000000000000000000" pitchFamily="2" charset="2"/>
            </a:endParaRPr>
          </a:p>
          <a:p>
            <a:pPr lvl="1">
              <a:lnSpc>
                <a:spcPct val="200000"/>
              </a:lnSpc>
            </a:pPr>
            <a:r>
              <a:rPr lang="ca-ES" dirty="0">
                <a:sym typeface="Wingdings" panose="05000000000000000000" pitchFamily="2" charset="2"/>
              </a:rPr>
              <a:t> </a:t>
            </a:r>
          </a:p>
          <a:p>
            <a:pPr marL="342900" indent="-342900">
              <a:lnSpc>
                <a:spcPct val="200000"/>
              </a:lnSpc>
              <a:buFont typeface="Arial" panose="020B0604020202020204" pitchFamily="34" charset="0"/>
              <a:buChar char="•"/>
            </a:pPr>
            <a:endParaRPr lang="ca-ES" dirty="0"/>
          </a:p>
        </p:txBody>
      </p:sp>
    </p:spTree>
    <p:extLst>
      <p:ext uri="{BB962C8B-B14F-4D97-AF65-F5344CB8AC3E}">
        <p14:creationId xmlns:p14="http://schemas.microsoft.com/office/powerpoint/2010/main" val="21978283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10377</TotalTime>
  <Words>725</Words>
  <Application>Microsoft Office PowerPoint</Application>
  <PresentationFormat>Presentació en pantalla (4:3)</PresentationFormat>
  <Paragraphs>96</Paragraphs>
  <Slides>10</Slides>
  <Notes>0</Notes>
  <HiddenSlides>0</HiddenSlides>
  <MMClips>0</MMClips>
  <ScaleCrop>false</ScaleCrop>
  <HeadingPairs>
    <vt:vector size="4" baseType="variant">
      <vt:variant>
        <vt:lpstr>Tema</vt:lpstr>
      </vt:variant>
      <vt:variant>
        <vt:i4>1</vt:i4>
      </vt:variant>
      <vt:variant>
        <vt:lpstr>Títols de les diapositives</vt:lpstr>
      </vt:variant>
      <vt:variant>
        <vt:i4>10</vt:i4>
      </vt:variant>
    </vt:vector>
  </HeadingPairs>
  <TitlesOfParts>
    <vt:vector size="11" baseType="lpstr">
      <vt:lpstr>Tema de Office</vt:lpstr>
      <vt:lpstr>Presentació del PowerPoint</vt:lpstr>
      <vt:lpstr>EL LLIBRE</vt:lpstr>
      <vt:lpstr>IDEES PRINCIPALS</vt:lpstr>
      <vt:lpstr>IDEES PRINCIPALS</vt:lpstr>
      <vt:lpstr>IDEES PRINCIPALS</vt:lpstr>
      <vt:lpstr>IDEES PRINCIPALS</vt:lpstr>
      <vt:lpstr>IDEES PRINCIPALS</vt:lpstr>
      <vt:lpstr>IDEES PRINCIPALS</vt:lpstr>
      <vt:lpstr>IDEES PRINCIPALS</vt:lpstr>
      <vt:lpstr>OPINIÓ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Assai disseny</dc:creator>
  <cp:lastModifiedBy>Alonso Gulin, Lidia</cp:lastModifiedBy>
  <cp:revision>57</cp:revision>
  <cp:lastPrinted>2021-10-25T06:57:54Z</cp:lastPrinted>
  <dcterms:created xsi:type="dcterms:W3CDTF">2017-03-01T16:57:55Z</dcterms:created>
  <dcterms:modified xsi:type="dcterms:W3CDTF">2021-12-09T09:41:09Z</dcterms:modified>
</cp:coreProperties>
</file>